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7" r:id="rId2"/>
    <p:sldId id="258" r:id="rId3"/>
    <p:sldId id="259" r:id="rId4"/>
    <p:sldId id="260" r:id="rId5"/>
    <p:sldId id="261" r:id="rId6"/>
    <p:sldId id="262" r:id="rId7"/>
    <p:sldId id="389" r:id="rId8"/>
    <p:sldId id="263" r:id="rId9"/>
    <p:sldId id="388"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4" r:id="rId49"/>
    <p:sldId id="305" r:id="rId50"/>
    <p:sldId id="306" r:id="rId51"/>
    <p:sldId id="307" r:id="rId52"/>
    <p:sldId id="308" r:id="rId53"/>
    <p:sldId id="309" r:id="rId54"/>
    <p:sldId id="310" r:id="rId55"/>
    <p:sldId id="314" r:id="rId56"/>
    <p:sldId id="315" r:id="rId57"/>
    <p:sldId id="317"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8" r:id="rId75"/>
    <p:sldId id="339" r:id="rId76"/>
    <p:sldId id="340"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p:cViewPr varScale="1">
        <p:scale>
          <a:sx n="46" d="100"/>
          <a:sy n="46" d="100"/>
        </p:scale>
        <p:origin x="-1310" y="-82"/>
      </p:cViewPr>
      <p:guideLst>
        <p:guide orient="horz" pos="2160"/>
        <p:guide pos="2880"/>
      </p:guideLst>
    </p:cSldViewPr>
  </p:slideViewPr>
  <p:notesTextViewPr>
    <p:cViewPr>
      <p:scale>
        <a:sx n="1" d="1"/>
        <a:sy n="1" d="1"/>
      </p:scale>
      <p:origin x="0" y="0"/>
    </p:cViewPr>
  </p:notesTextViewPr>
  <p:sorterViewPr>
    <p:cViewPr>
      <p:scale>
        <a:sx n="100" d="100"/>
        <a:sy n="100" d="100"/>
      </p:scale>
      <p:origin x="0" y="34891"/>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663BD1-CE2D-4909-BAA7-9559AAA59348}" type="datetimeFigureOut">
              <a:rPr lang="en-US" smtClean="0"/>
              <a:pPr/>
              <a:t>9/8/2022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57B5D3-308B-4CEB-BACF-69DC65FD1EE3}" type="slidenum">
              <a:rPr lang="en-US" smtClean="0"/>
              <a:pPr/>
              <a:t>‹#›</a:t>
            </a:fld>
            <a:endParaRPr lang="en-US"/>
          </a:p>
        </p:txBody>
      </p:sp>
    </p:spTree>
    <p:extLst>
      <p:ext uri="{BB962C8B-B14F-4D97-AF65-F5344CB8AC3E}">
        <p14:creationId xmlns:p14="http://schemas.microsoft.com/office/powerpoint/2010/main" xmlns="" val="3158482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2930"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7B97E01-8004-4625-B0E7-9BB0FCFB38ED}" type="slidenum">
              <a:rPr lang="en-US" sz="1200" smtClean="0"/>
              <a:pPr eaLnBrk="1" hangingPunct="1"/>
              <a:t>11</a:t>
            </a:fld>
            <a:endParaRPr lang="en-US" sz="1200" smtClean="0"/>
          </a:p>
        </p:txBody>
      </p:sp>
      <p:sp>
        <p:nvSpPr>
          <p:cNvPr id="252931"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52932"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2146"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5E9FE0A-A26D-4762-89D5-501E2183059B}" type="slidenum">
              <a:rPr lang="en-US" sz="1200" smtClean="0"/>
              <a:pPr eaLnBrk="1" hangingPunct="1"/>
              <a:t>20</a:t>
            </a:fld>
            <a:endParaRPr lang="en-US" sz="1200" smtClean="0"/>
          </a:p>
        </p:txBody>
      </p:sp>
      <p:sp>
        <p:nvSpPr>
          <p:cNvPr id="262147"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2148"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3170"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5819E81-31F5-40D1-8575-00153BD2BCBE}" type="slidenum">
              <a:rPr lang="en-US" sz="1200" smtClean="0"/>
              <a:pPr eaLnBrk="1" hangingPunct="1"/>
              <a:t>21</a:t>
            </a:fld>
            <a:endParaRPr lang="en-US" sz="1200" smtClean="0"/>
          </a:p>
        </p:txBody>
      </p:sp>
      <p:sp>
        <p:nvSpPr>
          <p:cNvPr id="263171"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3172"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4194"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A22DF6F-E57A-4486-9A84-5603EC1C305E}" type="slidenum">
              <a:rPr lang="en-US" sz="1200" smtClean="0"/>
              <a:pPr eaLnBrk="1" hangingPunct="1"/>
              <a:t>22</a:t>
            </a:fld>
            <a:endParaRPr lang="en-US" sz="1200" smtClean="0"/>
          </a:p>
        </p:txBody>
      </p:sp>
      <p:sp>
        <p:nvSpPr>
          <p:cNvPr id="264195"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4196"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218"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EA4F9B1-77BE-4B4C-A2FA-64F73B4A9D4E}" type="slidenum">
              <a:rPr lang="en-US" sz="1200" smtClean="0"/>
              <a:pPr eaLnBrk="1" hangingPunct="1"/>
              <a:t>23</a:t>
            </a:fld>
            <a:endParaRPr lang="en-US" sz="1200" smtClean="0"/>
          </a:p>
        </p:txBody>
      </p:sp>
      <p:sp>
        <p:nvSpPr>
          <p:cNvPr id="265219"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5220"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42"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FEA6D4D-5B68-4ADF-9DE5-29B5980F756D}" type="slidenum">
              <a:rPr lang="en-US" sz="1200" smtClean="0"/>
              <a:pPr eaLnBrk="1" hangingPunct="1"/>
              <a:t>24</a:t>
            </a:fld>
            <a:endParaRPr lang="en-US" sz="1200" smtClean="0"/>
          </a:p>
        </p:txBody>
      </p:sp>
      <p:sp>
        <p:nvSpPr>
          <p:cNvPr id="266243"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6244"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266"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9160CBE-9726-4C32-8050-2BB0FDE57916}" type="slidenum">
              <a:rPr lang="en-US" sz="1200" smtClean="0"/>
              <a:pPr eaLnBrk="1" hangingPunct="1"/>
              <a:t>25</a:t>
            </a:fld>
            <a:endParaRPr lang="en-US" sz="1200" smtClean="0"/>
          </a:p>
        </p:txBody>
      </p:sp>
      <p:sp>
        <p:nvSpPr>
          <p:cNvPr id="267267"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7268"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8290"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4523200-11B9-4B23-9925-116B3F9C9DC2}" type="slidenum">
              <a:rPr lang="en-US" sz="1200" smtClean="0"/>
              <a:pPr eaLnBrk="1" hangingPunct="1"/>
              <a:t>26</a:t>
            </a:fld>
            <a:endParaRPr lang="en-US" sz="1200" smtClean="0"/>
          </a:p>
        </p:txBody>
      </p:sp>
      <p:sp>
        <p:nvSpPr>
          <p:cNvPr id="268291"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8292"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9314"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19CCA58-8A5E-40F2-A198-B5554F5E82D2}" type="slidenum">
              <a:rPr lang="en-US" sz="1200" smtClean="0"/>
              <a:pPr eaLnBrk="1" hangingPunct="1"/>
              <a:t>27</a:t>
            </a:fld>
            <a:endParaRPr lang="en-US" sz="1200" smtClean="0"/>
          </a:p>
        </p:txBody>
      </p:sp>
      <p:sp>
        <p:nvSpPr>
          <p:cNvPr id="269315"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9316"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0338"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8866E29-BBA2-406F-8EC9-09447AC3D875}" type="slidenum">
              <a:rPr lang="en-US" sz="1200" smtClean="0"/>
              <a:pPr eaLnBrk="1" hangingPunct="1"/>
              <a:t>28</a:t>
            </a:fld>
            <a:endParaRPr lang="en-US" sz="1200" smtClean="0"/>
          </a:p>
        </p:txBody>
      </p:sp>
      <p:sp>
        <p:nvSpPr>
          <p:cNvPr id="270339"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70340"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1362"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36221BF-4C5D-4F9C-AF6A-36F75B67C55D}" type="slidenum">
              <a:rPr lang="en-US" sz="1200" smtClean="0"/>
              <a:pPr eaLnBrk="1" hangingPunct="1"/>
              <a:t>29</a:t>
            </a:fld>
            <a:endParaRPr lang="en-US" sz="1200" smtClean="0"/>
          </a:p>
        </p:txBody>
      </p:sp>
      <p:sp>
        <p:nvSpPr>
          <p:cNvPr id="271363"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71364"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3954"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0827F6F-5033-4B19-A900-7A10A2043993}" type="slidenum">
              <a:rPr lang="en-US" sz="1200" smtClean="0"/>
              <a:pPr eaLnBrk="1" hangingPunct="1"/>
              <a:t>12</a:t>
            </a:fld>
            <a:endParaRPr lang="en-US" sz="1200" smtClean="0"/>
          </a:p>
        </p:txBody>
      </p:sp>
      <p:sp>
        <p:nvSpPr>
          <p:cNvPr id="253955"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53956"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2386"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672474F-D5EC-4246-99BD-6E8E5DAD6C01}" type="slidenum">
              <a:rPr lang="en-US" sz="1200" smtClean="0"/>
              <a:pPr eaLnBrk="1" hangingPunct="1"/>
              <a:t>30</a:t>
            </a:fld>
            <a:endParaRPr lang="en-US" sz="1200" smtClean="0"/>
          </a:p>
        </p:txBody>
      </p:sp>
      <p:sp>
        <p:nvSpPr>
          <p:cNvPr id="272387"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72388"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3410"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109AB07-77A6-4639-AC07-004CE2775EEB}" type="slidenum">
              <a:rPr lang="en-US" sz="1200" smtClean="0"/>
              <a:pPr eaLnBrk="1" hangingPunct="1"/>
              <a:t>31</a:t>
            </a:fld>
            <a:endParaRPr lang="en-US" sz="1200" smtClean="0"/>
          </a:p>
        </p:txBody>
      </p:sp>
      <p:sp>
        <p:nvSpPr>
          <p:cNvPr id="273411"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73412"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4434"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23503B0-5AB0-4679-AA0B-E46FCAF9408E}" type="slidenum">
              <a:rPr lang="en-US" sz="1200" smtClean="0"/>
              <a:pPr eaLnBrk="1" hangingPunct="1"/>
              <a:t>32</a:t>
            </a:fld>
            <a:endParaRPr lang="en-US" sz="1200" smtClean="0"/>
          </a:p>
        </p:txBody>
      </p:sp>
      <p:sp>
        <p:nvSpPr>
          <p:cNvPr id="274435"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74436"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C716159-D19F-4DE5-A02E-BA704F737E5A}" type="slidenum">
              <a:rPr lang="en-US" sz="1200" smtClean="0"/>
              <a:pPr eaLnBrk="1" hangingPunct="1"/>
              <a:t>33</a:t>
            </a:fld>
            <a:endParaRPr lang="en-US" sz="1200" smtClean="0"/>
          </a:p>
        </p:txBody>
      </p:sp>
      <p:sp>
        <p:nvSpPr>
          <p:cNvPr id="275459"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75460"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82"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8BB1286-2783-4C1A-BB8E-D84C2363A2C2}" type="slidenum">
              <a:rPr lang="en-US" sz="1200" smtClean="0"/>
              <a:pPr eaLnBrk="1" hangingPunct="1"/>
              <a:t>34</a:t>
            </a:fld>
            <a:endParaRPr lang="en-US" sz="1200" smtClean="0"/>
          </a:p>
        </p:txBody>
      </p:sp>
      <p:sp>
        <p:nvSpPr>
          <p:cNvPr id="276483"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76484"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4978"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5CFF861-1C9B-4AD9-BED8-0863F9FC2F97}" type="slidenum">
              <a:rPr lang="en-US" sz="1200" smtClean="0"/>
              <a:pPr eaLnBrk="1" hangingPunct="1"/>
              <a:t>13</a:t>
            </a:fld>
            <a:endParaRPr lang="en-US" sz="1200" smtClean="0"/>
          </a:p>
        </p:txBody>
      </p:sp>
      <p:sp>
        <p:nvSpPr>
          <p:cNvPr id="254979"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54980"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02"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9B0346C-74F1-40CA-9A97-A2D9FB27B8DA}" type="slidenum">
              <a:rPr lang="en-US" sz="1200" smtClean="0"/>
              <a:pPr eaLnBrk="1" hangingPunct="1"/>
              <a:t>14</a:t>
            </a:fld>
            <a:endParaRPr lang="en-US" sz="1200" smtClean="0"/>
          </a:p>
        </p:txBody>
      </p:sp>
      <p:sp>
        <p:nvSpPr>
          <p:cNvPr id="256003"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56004"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7026"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993CB5F-F676-4F10-AC9B-BB0037E4EAF4}" type="slidenum">
              <a:rPr lang="en-US" sz="1200" smtClean="0"/>
              <a:pPr eaLnBrk="1" hangingPunct="1"/>
              <a:t>15</a:t>
            </a:fld>
            <a:endParaRPr lang="en-US" sz="1200" smtClean="0"/>
          </a:p>
        </p:txBody>
      </p:sp>
      <p:sp>
        <p:nvSpPr>
          <p:cNvPr id="257027"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57028"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8050"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FF89585-0E1C-4B64-8E69-6CA6C3A3E376}" type="slidenum">
              <a:rPr lang="en-US" sz="1200" smtClean="0"/>
              <a:pPr eaLnBrk="1" hangingPunct="1"/>
              <a:t>16</a:t>
            </a:fld>
            <a:endParaRPr lang="en-US" sz="1200" smtClean="0"/>
          </a:p>
        </p:txBody>
      </p:sp>
      <p:sp>
        <p:nvSpPr>
          <p:cNvPr id="258051"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58052"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9074"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9B86011-3FD8-461C-ADA5-91DC66508CC1}" type="slidenum">
              <a:rPr lang="en-US" sz="1200" smtClean="0"/>
              <a:pPr eaLnBrk="1" hangingPunct="1"/>
              <a:t>17</a:t>
            </a:fld>
            <a:endParaRPr lang="en-US" sz="1200" smtClean="0"/>
          </a:p>
        </p:txBody>
      </p:sp>
      <p:sp>
        <p:nvSpPr>
          <p:cNvPr id="259075"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59076"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0098"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BD704BE-AABD-4B39-B432-E705C684EF2D}" type="slidenum">
              <a:rPr lang="en-US" sz="1200" smtClean="0"/>
              <a:pPr eaLnBrk="1" hangingPunct="1"/>
              <a:t>18</a:t>
            </a:fld>
            <a:endParaRPr lang="en-US" sz="1200" smtClean="0"/>
          </a:p>
        </p:txBody>
      </p:sp>
      <p:sp>
        <p:nvSpPr>
          <p:cNvPr id="260099"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0100"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1122" name="Rectangle 6"/>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CF06438-5236-48A3-9A2A-537B0733B5C8}" type="slidenum">
              <a:rPr lang="en-US" sz="1200" smtClean="0"/>
              <a:pPr eaLnBrk="1" hangingPunct="1"/>
              <a:t>19</a:t>
            </a:fld>
            <a:endParaRPr lang="en-US" sz="1200" smtClean="0"/>
          </a:p>
        </p:txBody>
      </p:sp>
      <p:sp>
        <p:nvSpPr>
          <p:cNvPr id="261123" name="Rectangle 1"/>
          <p:cNvSpPr>
            <a:spLocks noGrp="1" noRot="1" noChangeAspect="1" noChangeArrowheads="1" noTextEdit="1"/>
          </p:cNvSpPr>
          <p:nvPr>
            <p:ph type="sldImg"/>
          </p:nvPr>
        </p:nvSpPr>
        <p:spPr bwMode="auto">
          <a:xfrm>
            <a:off x="1144588" y="695325"/>
            <a:ext cx="4567237" cy="34274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61124" name="Rectangle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2FBCD6-9A86-49AE-927F-25F27F1D0DC1}"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263152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2FBCD6-9A86-49AE-927F-25F27F1D0DC1}"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2052064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2FBCD6-9A86-49AE-927F-25F27F1D0DC1}"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1397813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150"/>
            <a:ext cx="8229600" cy="1143236"/>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xmlns="" val="108324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2FBCD6-9A86-49AE-927F-25F27F1D0DC1}"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176968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2FBCD6-9A86-49AE-927F-25F27F1D0DC1}"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271391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2FBCD6-9A86-49AE-927F-25F27F1D0DC1}"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1042083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2FBCD6-9A86-49AE-927F-25F27F1D0DC1}" type="datetimeFigureOut">
              <a:rPr lang="en-US" smtClean="0"/>
              <a:pPr/>
              <a:t>9/8/2022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3857019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2FBCD6-9A86-49AE-927F-25F27F1D0DC1}"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619350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2FBCD6-9A86-49AE-927F-25F27F1D0DC1}" type="datetimeFigureOut">
              <a:rPr lang="en-US" smtClean="0"/>
              <a:pPr/>
              <a:t>9/8/2022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3934959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2FBCD6-9A86-49AE-927F-25F27F1D0DC1}"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113058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2FBCD6-9A86-49AE-927F-25F27F1D0DC1}"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3278750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FBCD6-9A86-49AE-927F-25F27F1D0DC1}" type="datetimeFigureOut">
              <a:rPr lang="en-US" smtClean="0"/>
              <a:pPr/>
              <a:t>9/8/2022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A2A70-FEBF-40A9-80BC-1FEC4538EA37}" type="slidenum">
              <a:rPr lang="en-US" smtClean="0"/>
              <a:pPr/>
              <a:t>‹#›</a:t>
            </a:fld>
            <a:endParaRPr lang="en-US"/>
          </a:p>
        </p:txBody>
      </p:sp>
    </p:spTree>
    <p:extLst>
      <p:ext uri="{BB962C8B-B14F-4D97-AF65-F5344CB8AC3E}">
        <p14:creationId xmlns:p14="http://schemas.microsoft.com/office/powerpoint/2010/main" xmlns="" val="232504651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jpeg"/></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s://en.wikipedia.org/wiki/Anal_fistul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video" Target="file:///D:\ANO-FISTULA%209-1-2008\RO%20HAU%20MON%20MONG%20NGUA%20-%20TREN%20CO%20NANG%20-%20MRI\DUONG%20RO%20XUYEN%20CO%20NANG%20-%20AXIAL.avi"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7.xml"/><Relationship Id="rId5" Type="http://schemas.openxmlformats.org/officeDocument/2006/relationships/image" Target="../media/image77.wmf"/><Relationship Id="rId4" Type="http://schemas.openxmlformats.org/officeDocument/2006/relationships/image" Target="../media/image76.wmf"/></Relationships>
</file>

<file path=ppt/slides/_rels/slide89.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Anal_gland"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92.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2000" y="1371600"/>
            <a:ext cx="7772400" cy="1828800"/>
          </a:xfrm>
        </p:spPr>
        <p:txBody>
          <a:bodyPr>
            <a:normAutofit/>
          </a:bodyPr>
          <a:lstStyle/>
          <a:p>
            <a:pPr eaLnBrk="1" hangingPunct="1"/>
            <a:r>
              <a:rPr lang="en-US" sz="8000" dirty="0" smtClean="0">
                <a:solidFill>
                  <a:srgbClr val="FFFF66"/>
                </a:solidFill>
                <a:latin typeface="Arial" pitchFamily="34" charset="0"/>
                <a:cs typeface="Arial" pitchFamily="34" charset="0"/>
              </a:rPr>
              <a:t>RÒ HẬU MÔN</a:t>
            </a:r>
          </a:p>
        </p:txBody>
      </p:sp>
      <p:sp>
        <p:nvSpPr>
          <p:cNvPr id="3075" name="Rectangle 3"/>
          <p:cNvSpPr>
            <a:spLocks noGrp="1" noChangeArrowheads="1"/>
          </p:cNvSpPr>
          <p:nvPr>
            <p:ph type="subTitle" idx="1"/>
          </p:nvPr>
        </p:nvSpPr>
        <p:spPr>
          <a:xfrm>
            <a:off x="2895600" y="4267200"/>
            <a:ext cx="6096000" cy="1981200"/>
          </a:xfrm>
        </p:spPr>
        <p:txBody>
          <a:bodyPr>
            <a:normAutofit/>
          </a:bodyPr>
          <a:lstStyle/>
          <a:p>
            <a:pPr eaLnBrk="1" hangingPunct="1"/>
            <a:r>
              <a:rPr lang="en-US" dirty="0" smtClean="0">
                <a:solidFill>
                  <a:srgbClr val="99FF33"/>
                </a:solidFill>
                <a:latin typeface="Arial" pitchFamily="34" charset="0"/>
                <a:cs typeface="Arial" pitchFamily="34" charset="0"/>
              </a:rPr>
              <a:t>BS DƯƠNG PHƯỚC HƯNG </a:t>
            </a:r>
          </a:p>
          <a:p>
            <a:pPr eaLnBrk="1" hangingPunct="1"/>
            <a:r>
              <a:rPr lang="en-US" dirty="0" smtClean="0">
                <a:solidFill>
                  <a:srgbClr val="99FF33"/>
                </a:solidFill>
                <a:latin typeface="Arial" pitchFamily="34" charset="0"/>
                <a:cs typeface="Arial" pitchFamily="34" charset="0"/>
              </a:rPr>
              <a:t>BỆNH VIỆN  ĐẠI HỌC Y DƯỢC</a:t>
            </a:r>
          </a:p>
          <a:p>
            <a:pPr eaLnBrk="1" hangingPunct="1"/>
            <a:r>
              <a:rPr lang="en-US" dirty="0" smtClean="0">
                <a:solidFill>
                  <a:srgbClr val="99FF33"/>
                </a:solidFill>
                <a:latin typeface="Arial" pitchFamily="34" charset="0"/>
                <a:cs typeface="Arial" pitchFamily="34" charset="0"/>
              </a:rPr>
              <a:t>TP HỒ CHÍ MINH</a:t>
            </a:r>
          </a:p>
        </p:txBody>
      </p:sp>
    </p:spTree>
    <p:extLst>
      <p:ext uri="{BB962C8B-B14F-4D97-AF65-F5344CB8AC3E}">
        <p14:creationId xmlns:p14="http://schemas.microsoft.com/office/powerpoint/2010/main" xmlns="" val="1869284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7772400" cy="1350963"/>
          </a:xfrm>
        </p:spPr>
        <p:txBody>
          <a:bodyPr>
            <a:normAutofit fontScale="90000"/>
          </a:bodyPr>
          <a:lstStyle/>
          <a:p>
            <a:pPr>
              <a:defRPr/>
            </a:pPr>
            <a:r>
              <a:rPr lang="en-US" b="1"/>
              <a:t>St James's University Hospital </a:t>
            </a:r>
            <a:r>
              <a:rPr lang="en-US" b="1" smtClean="0"/>
              <a:t>Classification</a:t>
            </a:r>
            <a:endParaRPr lang="en-US"/>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0050" y="1752600"/>
            <a:ext cx="83439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553533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rtlCol="0">
            <a:normAutofit/>
          </a:bodyPr>
          <a:lstStyle/>
          <a:p>
            <a:pPr marL="54864" eaLnBrk="1" fontAlgn="auto" hangingPunct="1">
              <a:spcAft>
                <a:spcPts val="0"/>
              </a:spcAft>
              <a:defRPr/>
            </a:pPr>
            <a:r>
              <a:rPr lang="en-US">
                <a:latin typeface="Arial" pitchFamily="34" charset="0"/>
                <a:cs typeface="Arial" pitchFamily="34" charset="0"/>
              </a:rPr>
              <a:t>PHẪU THUẬT LIFT</a:t>
            </a:r>
            <a:endParaRPr lang="vi-VN">
              <a:solidFill>
                <a:schemeClr val="tx2">
                  <a:tint val="100000"/>
                  <a:shade val="90000"/>
                  <a:satMod val="250000"/>
                  <a:alpha val="100000"/>
                </a:schemeClr>
              </a:solidFill>
              <a:latin typeface="Arial" pitchFamily="34" charset="0"/>
              <a:cs typeface="Arial" pitchFamily="34" charset="0"/>
            </a:endParaRPr>
          </a:p>
        </p:txBody>
      </p:sp>
      <p:pic>
        <p:nvPicPr>
          <p:cNvPr id="116739" name="Content Placeholder 6" descr="D:\Work\LIFT\Duong ro XCT copy.jpg"/>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228600" y="1295400"/>
            <a:ext cx="4267200" cy="3276600"/>
          </a:xfrm>
        </p:spPr>
      </p:pic>
      <p:pic>
        <p:nvPicPr>
          <p:cNvPr id="116740" name="Picture 7" descr="D:\Work\LIFT\Cot duong ro copy.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72000" y="2819400"/>
            <a:ext cx="4343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33109151"/>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rtlCol="0">
            <a:normAutofit/>
          </a:bodyPr>
          <a:lstStyle/>
          <a:p>
            <a:pPr marL="54864" eaLnBrk="1" fontAlgn="auto" hangingPunct="1">
              <a:spcAft>
                <a:spcPts val="0"/>
              </a:spcAft>
              <a:defRPr/>
            </a:pPr>
            <a:r>
              <a:rPr lang="en-US">
                <a:latin typeface="Arial" pitchFamily="34" charset="0"/>
                <a:cs typeface="Arial" pitchFamily="34" charset="0"/>
              </a:rPr>
              <a:t>PHẪU THUẬT LIFT</a:t>
            </a:r>
            <a:endParaRPr lang="vi-VN">
              <a:solidFill>
                <a:schemeClr val="tx2">
                  <a:tint val="100000"/>
                  <a:shade val="90000"/>
                  <a:satMod val="250000"/>
                  <a:alpha val="100000"/>
                </a:schemeClr>
              </a:solidFill>
              <a:latin typeface="Arial" pitchFamily="34" charset="0"/>
              <a:cs typeface="Arial" pitchFamily="34" charset="0"/>
            </a:endParaRPr>
          </a:p>
        </p:txBody>
      </p:sp>
      <p:pic>
        <p:nvPicPr>
          <p:cNvPr id="117763" name="Picture 3" descr="D:\Work\LIFT\LIFT_Hinhmo\Scoring_out\DSC_0241.JP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2522538" y="2347913"/>
            <a:ext cx="4098925" cy="3030537"/>
          </a:xfrm>
          <a:noFill/>
        </p:spPr>
      </p:pic>
      <p:pic>
        <p:nvPicPr>
          <p:cNvPr id="117764" name="Picture 2" descr="D:\Work\LIFT\LIFT_Hinhmo\Scoring_out\DSC_0239.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1371600"/>
            <a:ext cx="4211638"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2571462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rtlCol="0">
            <a:normAutofit/>
          </a:bodyPr>
          <a:lstStyle/>
          <a:p>
            <a:pPr marL="54864" eaLnBrk="1" fontAlgn="auto" hangingPunct="1">
              <a:spcAft>
                <a:spcPts val="0"/>
              </a:spcAft>
              <a:defRPr/>
            </a:pPr>
            <a:r>
              <a:rPr lang="en-US">
                <a:latin typeface="Arial" pitchFamily="34" charset="0"/>
                <a:cs typeface="Arial" pitchFamily="34" charset="0"/>
              </a:rPr>
              <a:t>PHẪU THUẬT LIFT</a:t>
            </a:r>
            <a:endParaRPr lang="vi-VN">
              <a:solidFill>
                <a:schemeClr val="tx2">
                  <a:tint val="100000"/>
                  <a:shade val="90000"/>
                  <a:satMod val="250000"/>
                  <a:alpha val="100000"/>
                </a:schemeClr>
              </a:solidFill>
              <a:latin typeface="Arial" pitchFamily="34" charset="0"/>
              <a:cs typeface="Arial" pitchFamily="34" charset="0"/>
            </a:endParaRPr>
          </a:p>
        </p:txBody>
      </p:sp>
      <p:pic>
        <p:nvPicPr>
          <p:cNvPr id="118787" name="Picture 2" descr="D:\Work\LIFT\LIFT_Hinhmo\Scoring_out\DSC_0246.JPG"/>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a:xfrm>
            <a:off x="228600" y="1371600"/>
            <a:ext cx="4343400" cy="2908300"/>
          </a:xfrm>
          <a:noFill/>
        </p:spPr>
      </p:pic>
      <p:pic>
        <p:nvPicPr>
          <p:cNvPr id="118788" name="Picture 3" descr="D:\Work\LIFT\LIFT_Hinhmo\Scoring_out\DSC_0249.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8200" y="3352800"/>
            <a:ext cx="417195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63617021"/>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rtlCol="0">
            <a:normAutofit/>
          </a:bodyPr>
          <a:lstStyle/>
          <a:p>
            <a:pPr marL="54864" eaLnBrk="1" fontAlgn="auto" hangingPunct="1">
              <a:spcAft>
                <a:spcPts val="0"/>
              </a:spcAft>
              <a:defRPr/>
            </a:pPr>
            <a:r>
              <a:rPr lang="en-US">
                <a:latin typeface="Arial" pitchFamily="34" charset="0"/>
                <a:cs typeface="Arial" pitchFamily="34" charset="0"/>
              </a:rPr>
              <a:t>PHẪU THUẬT LIFT</a:t>
            </a:r>
            <a:endParaRPr lang="vi-VN">
              <a:solidFill>
                <a:schemeClr val="tx2">
                  <a:tint val="100000"/>
                  <a:shade val="90000"/>
                  <a:satMod val="250000"/>
                  <a:alpha val="100000"/>
                </a:schemeClr>
              </a:solidFill>
              <a:latin typeface="Arial" pitchFamily="34" charset="0"/>
              <a:cs typeface="Arial" pitchFamily="34" charset="0"/>
            </a:endParaRPr>
          </a:p>
        </p:txBody>
      </p:sp>
      <p:pic>
        <p:nvPicPr>
          <p:cNvPr id="119811" name="Picture 2" descr="D:\Work\LIFT\LIFT_Hinhmo\Scoring_out\DSC_0250.JP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192213" y="1646238"/>
            <a:ext cx="6759575" cy="4525962"/>
          </a:xfrm>
          <a:noFill/>
        </p:spPr>
      </p:pic>
    </p:spTree>
    <p:extLst>
      <p:ext uri="{BB962C8B-B14F-4D97-AF65-F5344CB8AC3E}">
        <p14:creationId xmlns:p14="http://schemas.microsoft.com/office/powerpoint/2010/main" xmlns="" val="4243276702"/>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Content Placeholder 2"/>
          <p:cNvSpPr>
            <a:spLocks noGrp="1"/>
          </p:cNvSpPr>
          <p:nvPr>
            <p:ph idx="1"/>
          </p:nvPr>
        </p:nvSpPr>
        <p:spPr>
          <a:xfrm>
            <a:off x="762000" y="762000"/>
            <a:ext cx="7772400" cy="5562600"/>
          </a:xfrm>
        </p:spPr>
        <p:txBody>
          <a:bodyPr/>
          <a:lstStyle/>
          <a:p>
            <a:pPr algn="ctr" eaLnBrk="1" hangingPunct="1">
              <a:buFont typeface="Wingdings" pitchFamily="2" charset="2"/>
              <a:buNone/>
            </a:pPr>
            <a:r>
              <a:rPr lang="it-IT" sz="5400" smtClean="0">
                <a:solidFill>
                  <a:srgbClr val="FFFF00"/>
                </a:solidFill>
                <a:latin typeface="Arial" pitchFamily="34" charset="0"/>
                <a:cs typeface="Arial" pitchFamily="34" charset="0"/>
              </a:rPr>
              <a:t>V.A.A.F.T.</a:t>
            </a:r>
            <a:r>
              <a:rPr lang="it-IT" sz="3600" smtClean="0">
                <a:solidFill>
                  <a:srgbClr val="FFFF00"/>
                </a:solidFill>
                <a:latin typeface="Arial" pitchFamily="34" charset="0"/>
                <a:cs typeface="Arial" pitchFamily="34" charset="0"/>
              </a:rPr>
              <a:t> </a:t>
            </a:r>
            <a:br>
              <a:rPr lang="it-IT" sz="3600" smtClean="0">
                <a:solidFill>
                  <a:srgbClr val="FFFF00"/>
                </a:solidFill>
                <a:latin typeface="Arial" pitchFamily="34" charset="0"/>
                <a:cs typeface="Arial" pitchFamily="34" charset="0"/>
              </a:rPr>
            </a:br>
            <a:r>
              <a:rPr lang="it-IT" smtClean="0">
                <a:solidFill>
                  <a:srgbClr val="FFFF00"/>
                </a:solidFill>
                <a:latin typeface="Arial" pitchFamily="34" charset="0"/>
                <a:cs typeface="Arial" pitchFamily="34" charset="0"/>
              </a:rPr>
              <a:t>Video Assisted Anal Fistula Treatment</a:t>
            </a:r>
            <a:br>
              <a:rPr lang="it-IT" smtClean="0">
                <a:solidFill>
                  <a:srgbClr val="FFFF00"/>
                </a:solidFill>
                <a:latin typeface="Arial" pitchFamily="34" charset="0"/>
                <a:cs typeface="Arial" pitchFamily="34" charset="0"/>
              </a:rPr>
            </a:br>
            <a:r>
              <a:rPr lang="it-IT" smtClean="0">
                <a:solidFill>
                  <a:srgbClr val="FFFF00"/>
                </a:solidFill>
                <a:latin typeface="Arial" pitchFamily="34" charset="0"/>
                <a:cs typeface="Arial" pitchFamily="34" charset="0"/>
              </a:rPr>
              <a:t>With Internal Opening Closure by Stapler</a:t>
            </a:r>
            <a:br>
              <a:rPr lang="it-IT" smtClean="0">
                <a:solidFill>
                  <a:srgbClr val="FFFF00"/>
                </a:solidFill>
                <a:latin typeface="Arial" pitchFamily="34" charset="0"/>
                <a:cs typeface="Arial" pitchFamily="34" charset="0"/>
              </a:rPr>
            </a:br>
            <a:r>
              <a:rPr lang="it-IT" smtClean="0">
                <a:solidFill>
                  <a:srgbClr val="FFFF00"/>
                </a:solidFill>
                <a:latin typeface="Arial" pitchFamily="34" charset="0"/>
                <a:cs typeface="Arial" pitchFamily="34" charset="0"/>
              </a:rPr>
              <a:t>A New Personal Surgical Treatment for the Complex  Anal Fistulas</a:t>
            </a:r>
          </a:p>
          <a:p>
            <a:pPr algn="ctr" eaLnBrk="1" hangingPunct="1">
              <a:buFont typeface="Wingdings" pitchFamily="2" charset="2"/>
              <a:buNone/>
            </a:pPr>
            <a:endParaRPr lang="it-IT" smtClean="0">
              <a:solidFill>
                <a:srgbClr val="FFFF00"/>
              </a:solidFill>
              <a:latin typeface="Arial" pitchFamily="34" charset="0"/>
              <a:cs typeface="Arial" pitchFamily="34" charset="0"/>
            </a:endParaRPr>
          </a:p>
          <a:p>
            <a:pPr algn="ctr" eaLnBrk="1" hangingPunct="1">
              <a:buFont typeface="Wingdings" pitchFamily="2" charset="2"/>
              <a:buNone/>
            </a:pPr>
            <a:r>
              <a:rPr lang="en-GB" sz="2800" i="1" u="sng" smtClean="0">
                <a:solidFill>
                  <a:srgbClr val="FFFF00"/>
                </a:solidFill>
                <a:latin typeface="Arial" pitchFamily="34" charset="0"/>
                <a:cs typeface="Arial" pitchFamily="34" charset="0"/>
              </a:rPr>
              <a:t>PC Meinero</a:t>
            </a:r>
            <a:r>
              <a:rPr lang="en-GB" sz="2800" i="1" smtClean="0">
                <a:solidFill>
                  <a:srgbClr val="FFFF00"/>
                </a:solidFill>
                <a:latin typeface="Arial" pitchFamily="34" charset="0"/>
                <a:cs typeface="Arial" pitchFamily="34" charset="0"/>
              </a:rPr>
              <a:t>, L Mori, M.Vita, N. Massa</a:t>
            </a:r>
            <a:br>
              <a:rPr lang="en-GB" sz="2800" i="1" smtClean="0">
                <a:solidFill>
                  <a:srgbClr val="FFFF00"/>
                </a:solidFill>
                <a:latin typeface="Arial" pitchFamily="34" charset="0"/>
                <a:cs typeface="Arial" pitchFamily="34" charset="0"/>
              </a:rPr>
            </a:br>
            <a:r>
              <a:rPr lang="en-GB" sz="2800" i="1" smtClean="0">
                <a:solidFill>
                  <a:srgbClr val="FFFF00"/>
                </a:solidFill>
                <a:latin typeface="Arial" pitchFamily="34" charset="0"/>
                <a:cs typeface="Arial" pitchFamily="34" charset="0"/>
              </a:rPr>
              <a:t> Surgical Unit of Coloproctology - Santa Margherita Ligure Hospital – Italy </a:t>
            </a:r>
            <a:endParaRPr lang="en-US" sz="2800" smtClean="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9634130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457200"/>
            <a:ext cx="2786063"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21859"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05200" y="152400"/>
            <a:ext cx="4419600" cy="1741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21860" name="Picture 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657600" y="990600"/>
            <a:ext cx="2087563" cy="1444625"/>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pic>
      <p:grpSp>
        <p:nvGrpSpPr>
          <p:cNvPr id="121861" name="Group 52"/>
          <p:cNvGrpSpPr>
            <a:grpSpLocks/>
          </p:cNvGrpSpPr>
          <p:nvPr/>
        </p:nvGrpSpPr>
        <p:grpSpPr bwMode="auto">
          <a:xfrm>
            <a:off x="228600" y="4495800"/>
            <a:ext cx="8763000" cy="2054225"/>
            <a:chOff x="7167" y="10796"/>
            <a:chExt cx="5644" cy="1849"/>
          </a:xfrm>
        </p:grpSpPr>
        <p:pic>
          <p:nvPicPr>
            <p:cNvPr id="121863"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167" y="10800"/>
              <a:ext cx="5644" cy="1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1864" name="CasellaDiTesto 9"/>
            <p:cNvSpPr txBox="1">
              <a:spLocks noChangeArrowheads="1"/>
            </p:cNvSpPr>
            <p:nvPr/>
          </p:nvSpPr>
          <p:spPr bwMode="auto">
            <a:xfrm>
              <a:off x="11160" y="10796"/>
              <a:ext cx="1213"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it-IT">
                  <a:cs typeface="Arial" pitchFamily="34" charset="0"/>
                </a:rPr>
                <a:t>Optic channel</a:t>
              </a:r>
            </a:p>
          </p:txBody>
        </p:sp>
        <p:cxnSp>
          <p:nvCxnSpPr>
            <p:cNvPr id="10" name="Connettore 2 11"/>
            <p:cNvCxnSpPr/>
            <p:nvPr/>
          </p:nvCxnSpPr>
          <p:spPr>
            <a:xfrm rot="10800000" flipV="1">
              <a:off x="10709" y="10956"/>
              <a:ext cx="450" cy="161"/>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21866" name="CasellaDiTesto 7"/>
            <p:cNvSpPr txBox="1">
              <a:spLocks noChangeArrowheads="1"/>
            </p:cNvSpPr>
            <p:nvPr/>
          </p:nvSpPr>
          <p:spPr bwMode="auto">
            <a:xfrm>
              <a:off x="10341" y="11345"/>
              <a:ext cx="1519"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it-IT">
                  <a:cs typeface="Arial" pitchFamily="34" charset="0"/>
                </a:rPr>
                <a:t>Washing channel</a:t>
              </a:r>
            </a:p>
          </p:txBody>
        </p:sp>
        <p:cxnSp>
          <p:nvCxnSpPr>
            <p:cNvPr id="12" name="Connettore 2 13"/>
            <p:cNvCxnSpPr/>
            <p:nvPr/>
          </p:nvCxnSpPr>
          <p:spPr>
            <a:xfrm rot="10800000">
              <a:off x="9888" y="11435"/>
              <a:ext cx="450" cy="46"/>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21868" name="CasellaDiTesto 6"/>
            <p:cNvSpPr txBox="1">
              <a:spLocks noChangeArrowheads="1"/>
            </p:cNvSpPr>
            <p:nvPr/>
          </p:nvSpPr>
          <p:spPr bwMode="auto">
            <a:xfrm>
              <a:off x="10341" y="12025"/>
              <a:ext cx="1344"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it-IT">
                  <a:cs typeface="Arial" pitchFamily="34" charset="0"/>
                </a:rPr>
                <a:t>Operative channel</a:t>
              </a:r>
            </a:p>
          </p:txBody>
        </p:sp>
        <p:cxnSp>
          <p:nvCxnSpPr>
            <p:cNvPr id="14" name="Connettore 2 15"/>
            <p:cNvCxnSpPr/>
            <p:nvPr/>
          </p:nvCxnSpPr>
          <p:spPr>
            <a:xfrm rot="16200000" flipV="1">
              <a:off x="10309" y="11777"/>
              <a:ext cx="270" cy="226"/>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21870" name="CasellaDiTesto 8"/>
            <p:cNvSpPr txBox="1">
              <a:spLocks noChangeArrowheads="1"/>
            </p:cNvSpPr>
            <p:nvPr/>
          </p:nvSpPr>
          <p:spPr bwMode="auto">
            <a:xfrm>
              <a:off x="7939" y="11891"/>
              <a:ext cx="584"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it-IT">
                  <a:cs typeface="Arial" pitchFamily="34" charset="0"/>
                </a:rPr>
                <a:t>Handle</a:t>
              </a:r>
            </a:p>
          </p:txBody>
        </p:sp>
        <p:cxnSp>
          <p:nvCxnSpPr>
            <p:cNvPr id="16" name="Connettore 2 19"/>
            <p:cNvCxnSpPr/>
            <p:nvPr/>
          </p:nvCxnSpPr>
          <p:spPr>
            <a:xfrm flipV="1">
              <a:off x="8528" y="11889"/>
              <a:ext cx="360" cy="71"/>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21872" name="CasellaDiTesto 5"/>
            <p:cNvSpPr txBox="1">
              <a:spLocks noChangeArrowheads="1"/>
            </p:cNvSpPr>
            <p:nvPr/>
          </p:nvSpPr>
          <p:spPr bwMode="auto">
            <a:xfrm>
              <a:off x="7349" y="11206"/>
              <a:ext cx="583"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it-IT">
                  <a:cs typeface="Arial" pitchFamily="34" charset="0"/>
                </a:rPr>
                <a:t>Sheath</a:t>
              </a:r>
            </a:p>
          </p:txBody>
        </p:sp>
        <p:cxnSp>
          <p:nvCxnSpPr>
            <p:cNvPr id="18" name="Connettore 2 17"/>
            <p:cNvCxnSpPr/>
            <p:nvPr/>
          </p:nvCxnSpPr>
          <p:spPr>
            <a:xfrm flipV="1">
              <a:off x="7847" y="11118"/>
              <a:ext cx="315" cy="11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pic>
        <p:nvPicPr>
          <p:cNvPr id="121862"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581400" y="2514600"/>
            <a:ext cx="4619625"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7778582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04800" y="1143000"/>
            <a:ext cx="4221163" cy="3124200"/>
          </a:xfrm>
          <a:noFill/>
        </p:spPr>
      </p:pic>
      <p:pic>
        <p:nvPicPr>
          <p:cNvPr id="12288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24400" y="1143000"/>
            <a:ext cx="4114800" cy="314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4" name="Rectangle 7"/>
          <p:cNvSpPr>
            <a:spLocks noChangeArrowheads="1"/>
          </p:cNvSpPr>
          <p:nvPr/>
        </p:nvSpPr>
        <p:spPr bwMode="auto">
          <a:xfrm>
            <a:off x="5105400" y="4953000"/>
            <a:ext cx="385127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Location of internal fistula opening</a:t>
            </a:r>
          </a:p>
        </p:txBody>
      </p:sp>
      <p:sp>
        <p:nvSpPr>
          <p:cNvPr id="122885" name="Rectangle 8"/>
          <p:cNvSpPr>
            <a:spLocks noChangeArrowheads="1"/>
          </p:cNvSpPr>
          <p:nvPr/>
        </p:nvSpPr>
        <p:spPr bwMode="auto">
          <a:xfrm>
            <a:off x="228600" y="4953000"/>
            <a:ext cx="4572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Fistuloscopy with glycine–mannitol 1% solution irrigation</a:t>
            </a:r>
          </a:p>
        </p:txBody>
      </p:sp>
    </p:spTree>
    <p:extLst>
      <p:ext uri="{BB962C8B-B14F-4D97-AF65-F5344CB8AC3E}">
        <p14:creationId xmlns:p14="http://schemas.microsoft.com/office/powerpoint/2010/main" xmlns="" val="34883918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4"/>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81000" y="914400"/>
            <a:ext cx="4114800" cy="3508375"/>
          </a:xfrm>
          <a:noFill/>
        </p:spPr>
      </p:pic>
      <p:pic>
        <p:nvPicPr>
          <p:cNvPr id="123907"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76800" y="914400"/>
            <a:ext cx="4095750"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08" name="Rectangle 5"/>
          <p:cNvSpPr>
            <a:spLocks noChangeArrowheads="1"/>
          </p:cNvSpPr>
          <p:nvPr/>
        </p:nvSpPr>
        <p:spPr bwMode="auto">
          <a:xfrm>
            <a:off x="4724400" y="4800600"/>
            <a:ext cx="44196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Fistula destruction from the inside by the electrode</a:t>
            </a:r>
          </a:p>
        </p:txBody>
      </p:sp>
      <p:sp>
        <p:nvSpPr>
          <p:cNvPr id="123909" name="Rectangle 6"/>
          <p:cNvSpPr>
            <a:spLocks noChangeArrowheads="1"/>
          </p:cNvSpPr>
          <p:nvPr/>
        </p:nvSpPr>
        <p:spPr bwMode="auto">
          <a:xfrm>
            <a:off x="609600" y="4800600"/>
            <a:ext cx="42672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Isolation of internal fistula opening with stitches</a:t>
            </a:r>
          </a:p>
        </p:txBody>
      </p:sp>
    </p:spTree>
    <p:extLst>
      <p:ext uri="{BB962C8B-B14F-4D97-AF65-F5344CB8AC3E}">
        <p14:creationId xmlns:p14="http://schemas.microsoft.com/office/powerpoint/2010/main" xmlns="" val="16340870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81000" y="990600"/>
            <a:ext cx="4191000" cy="3657600"/>
          </a:xfrm>
          <a:noFill/>
        </p:spPr>
      </p:pic>
      <p:pic>
        <p:nvPicPr>
          <p:cNvPr id="12493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76800" y="990600"/>
            <a:ext cx="403860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4932" name="Rectangle 5"/>
          <p:cNvSpPr>
            <a:spLocks noChangeArrowheads="1"/>
          </p:cNvSpPr>
          <p:nvPr/>
        </p:nvSpPr>
        <p:spPr bwMode="auto">
          <a:xfrm>
            <a:off x="533400" y="5257800"/>
            <a:ext cx="8382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Closure of internal fistula opening with a stapler (semicircular or linear suture line)</a:t>
            </a:r>
          </a:p>
        </p:txBody>
      </p:sp>
    </p:spTree>
    <p:extLst>
      <p:ext uri="{BB962C8B-B14F-4D97-AF65-F5344CB8AC3E}">
        <p14:creationId xmlns:p14="http://schemas.microsoft.com/office/powerpoint/2010/main" xmlns="" val="21794936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2475" y="685800"/>
            <a:ext cx="7639050"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595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400" y="4733925"/>
            <a:ext cx="8251825" cy="174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30907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274638" y="4471988"/>
            <a:ext cx="8640762" cy="20812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sz="1800" b="1">
                <a:latin typeface="Arial" pitchFamily="34" charset="0"/>
                <a:ea typeface="ＭＳ Ｐゴシック"/>
                <a:cs typeface="ＭＳ Ｐゴシック"/>
              </a:rPr>
              <a:t>Figure 1.</a:t>
            </a:r>
            <a:r>
              <a:rPr lang="en-US" sz="1800">
                <a:latin typeface="Arial" pitchFamily="34" charset="0"/>
                <a:ea typeface="ＭＳ Ｐゴシック"/>
                <a:cs typeface="ＭＳ Ｐゴシック"/>
              </a:rPr>
              <a:t>  Drawing illustrates the anal clock, which is the surgeon's view of the perianal region when the patient is in the lithotomy position. The anterior perineum (</a:t>
            </a:r>
            <a:r>
              <a:rPr lang="en-US" sz="1800" i="1">
                <a:latin typeface="Arial" pitchFamily="34" charset="0"/>
                <a:ea typeface="ＭＳ Ｐゴシック"/>
                <a:cs typeface="ＭＳ Ｐゴシック"/>
              </a:rPr>
              <a:t>p</a:t>
            </a:r>
            <a:r>
              <a:rPr lang="en-US" sz="1800">
                <a:latin typeface="Arial" pitchFamily="34" charset="0"/>
                <a:ea typeface="ＭＳ Ｐゴシック"/>
                <a:cs typeface="ＭＳ Ｐゴシック"/>
              </a:rPr>
              <a:t>) is at the 12 o'clock position, and the natal cleft (</a:t>
            </a:r>
            <a:r>
              <a:rPr lang="en-US" sz="1800" i="1">
                <a:latin typeface="Arial" pitchFamily="34" charset="0"/>
                <a:ea typeface="ＭＳ Ｐゴシック"/>
                <a:cs typeface="ＭＳ Ｐゴシック"/>
              </a:rPr>
              <a:t>n</a:t>
            </a:r>
            <a:r>
              <a:rPr lang="en-US" sz="1800">
                <a:latin typeface="Arial" pitchFamily="34" charset="0"/>
                <a:ea typeface="ＭＳ Ｐゴシック"/>
                <a:cs typeface="ＭＳ Ｐゴシック"/>
              </a:rPr>
              <a:t>) is at the 6 o'clock position; 3 o'clock refers to the left lateral aspect, and 9 o'clock, the right lateral aspect of the anal canal. This schema exactly corresponds to the orientation of axial MR images of the perianal region.</a:t>
            </a:r>
          </a:p>
        </p:txBody>
      </p:sp>
      <p:pic>
        <p:nvPicPr>
          <p:cNvPr id="1126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228600"/>
            <a:ext cx="7162800" cy="41703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4073322043"/>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39700"/>
            <a:ext cx="8305800" cy="627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969658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304800"/>
            <a:ext cx="71628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90600" y="5105400"/>
            <a:ext cx="7467600" cy="139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930716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5800" y="304800"/>
            <a:ext cx="7848600" cy="620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9729775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smtClean="0">
                <a:solidFill>
                  <a:srgbClr val="FFFF00"/>
                </a:solidFill>
                <a:latin typeface="Arial" pitchFamily="34" charset="0"/>
                <a:cs typeface="Arial" pitchFamily="34" charset="0"/>
              </a:rPr>
              <a:t>KẾT LUẬN</a:t>
            </a:r>
          </a:p>
        </p:txBody>
      </p:sp>
      <p:sp>
        <p:nvSpPr>
          <p:cNvPr id="130051" name="Content Placeholder 2"/>
          <p:cNvSpPr>
            <a:spLocks noGrp="1"/>
          </p:cNvSpPr>
          <p:nvPr>
            <p:ph idx="1"/>
          </p:nvPr>
        </p:nvSpPr>
        <p:spPr>
          <a:xfrm>
            <a:off x="685800" y="1600200"/>
            <a:ext cx="7772400" cy="4525963"/>
          </a:xfrm>
        </p:spPr>
        <p:txBody>
          <a:bodyPr>
            <a:normAutofit lnSpcReduction="10000"/>
          </a:bodyPr>
          <a:lstStyle/>
          <a:p>
            <a:pPr algn="just"/>
            <a:r>
              <a:rPr lang="en-US" smtClean="0">
                <a:latin typeface="Arial" pitchFamily="34" charset="0"/>
                <a:cs typeface="Arial" pitchFamily="34" charset="0"/>
              </a:rPr>
              <a:t>Rò hậu môn là bệnh đứng hàng thứ hai nhập khoa hậu môn trực tràng.</a:t>
            </a:r>
          </a:p>
          <a:p>
            <a:pPr algn="just"/>
            <a:r>
              <a:rPr lang="en-US" smtClean="0">
                <a:latin typeface="Arial" pitchFamily="34" charset="0"/>
                <a:cs typeface="Arial" pitchFamily="34" charset="0"/>
              </a:rPr>
              <a:t>Có khá nhiều phương pháp phẫu thuật nhưng kết quả vẫn còn bàn cải khá nhiều.</a:t>
            </a:r>
          </a:p>
          <a:p>
            <a:pPr algn="just"/>
            <a:r>
              <a:rPr lang="en-US" smtClean="0">
                <a:latin typeface="Arial" pitchFamily="34" charset="0"/>
                <a:cs typeface="Arial" pitchFamily="34" charset="0"/>
              </a:rPr>
              <a:t>Siêu âm hậu môn và chụp cộng hưởng từ hậu môn là phương tiện chẩn đoán được đánh giá  tiêu chuẩn vàng trong chẩn đoán</a:t>
            </a:r>
          </a:p>
        </p:txBody>
      </p:sp>
    </p:spTree>
    <p:extLst>
      <p:ext uri="{BB962C8B-B14F-4D97-AF65-F5344CB8AC3E}">
        <p14:creationId xmlns:p14="http://schemas.microsoft.com/office/powerpoint/2010/main" xmlns="" val="96133862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a:xfrm>
            <a:off x="381000" y="76200"/>
            <a:ext cx="8229600" cy="1143000"/>
          </a:xfrm>
        </p:spPr>
        <p:txBody>
          <a:bodyPr/>
          <a:lstStyle/>
          <a:p>
            <a:r>
              <a:rPr lang="en-US" smtClean="0">
                <a:solidFill>
                  <a:srgbClr val="FFFF00"/>
                </a:solidFill>
                <a:latin typeface="Arial" pitchFamily="34" charset="0"/>
                <a:cs typeface="Arial" pitchFamily="34" charset="0"/>
              </a:rPr>
              <a:t>REFERENCES</a:t>
            </a:r>
          </a:p>
        </p:txBody>
      </p:sp>
      <p:sp>
        <p:nvSpPr>
          <p:cNvPr id="131075" name="Content Placeholder 2"/>
          <p:cNvSpPr>
            <a:spLocks noGrp="1"/>
          </p:cNvSpPr>
          <p:nvPr>
            <p:ph idx="1"/>
          </p:nvPr>
        </p:nvSpPr>
        <p:spPr>
          <a:xfrm>
            <a:off x="457200" y="1371600"/>
            <a:ext cx="8229600" cy="5410200"/>
          </a:xfrm>
        </p:spPr>
        <p:txBody>
          <a:bodyPr/>
          <a:lstStyle/>
          <a:p>
            <a:pPr algn="just"/>
            <a:r>
              <a:rPr lang="en-US" sz="2200" smtClean="0">
                <a:latin typeface="Arial" pitchFamily="34" charset="0"/>
                <a:cs typeface="Arial" pitchFamily="34" charset="0"/>
              </a:rPr>
              <a:t>Ankara Numune , Perianal Tuberculosis in A Male Patient with Diabetes Mellitus 09.12.2016, Accepted / Kabul tarihi: 14.01.2017 </a:t>
            </a:r>
          </a:p>
          <a:p>
            <a:pPr algn="just"/>
            <a:r>
              <a:rPr lang="en-US" sz="2200" smtClean="0">
                <a:latin typeface="Arial" pitchFamily="34" charset="0"/>
                <a:cs typeface="Arial" pitchFamily="34" charset="0"/>
              </a:rPr>
              <a:t>A. Azadi, Anal tuberculosis: A non–Healing anal lesion. IDCases 12 (2018) 25–28</a:t>
            </a:r>
          </a:p>
          <a:p>
            <a:pPr algn="just"/>
            <a:r>
              <a:rPr lang="en-US" sz="2200" smtClean="0">
                <a:latin typeface="Arial" pitchFamily="34" charset="0"/>
                <a:cs typeface="Arial" pitchFamily="34" charset="0"/>
              </a:rPr>
              <a:t>Bharati Kochar .Asians Have More Perianal Crohn Disease and Ocular Manifestations Compared with White Americans</a:t>
            </a:r>
            <a:r>
              <a:rPr lang="en-US" sz="2200" b="1" smtClean="0">
                <a:latin typeface="Arial" pitchFamily="34" charset="0"/>
                <a:cs typeface="Arial" pitchFamily="34" charset="0"/>
              </a:rPr>
              <a:t>. </a:t>
            </a:r>
            <a:r>
              <a:rPr lang="en-US" sz="2200" smtClean="0">
                <a:latin typeface="Arial" pitchFamily="34" charset="0"/>
                <a:cs typeface="Arial" pitchFamily="34" charset="0"/>
              </a:rPr>
              <a:t>Inflamm Intest Dis 2017;2:147–153 .</a:t>
            </a:r>
          </a:p>
          <a:p>
            <a:pPr algn="just"/>
            <a:r>
              <a:rPr lang="en-US" sz="2200" smtClean="0">
                <a:latin typeface="Arial" pitchFamily="34" charset="0"/>
                <a:cs typeface="Arial" pitchFamily="34" charset="0"/>
              </a:rPr>
              <a:t>Boudabous M,.Isolated ano-perianal tuberculosis: challenging diagnosis.</a:t>
            </a:r>
            <a:r>
              <a:rPr lang="en-US" sz="2200" b="1" smtClean="0">
                <a:latin typeface="Arial" pitchFamily="34" charset="0"/>
                <a:cs typeface="Arial" pitchFamily="34" charset="0"/>
              </a:rPr>
              <a:t> </a:t>
            </a:r>
            <a:r>
              <a:rPr lang="en-US" sz="2200" smtClean="0">
                <a:latin typeface="Arial" pitchFamily="34" charset="0"/>
                <a:cs typeface="Arial" pitchFamily="34" charset="0"/>
              </a:rPr>
              <a:t>Volume 10 Issue 5 – 2019 Gdoura</a:t>
            </a:r>
          </a:p>
          <a:p>
            <a:pPr algn="just"/>
            <a:r>
              <a:rPr lang="en-US" sz="2200" smtClean="0">
                <a:latin typeface="Arial" pitchFamily="34" charset="0"/>
                <a:cs typeface="Arial" pitchFamily="34" charset="0"/>
              </a:rPr>
              <a:t>Edwin F. de Zoeten, Diagnosis and Treatment of Perianal Crohn Disease .JPGN2013;57: 401–412.</a:t>
            </a:r>
          </a:p>
          <a:p>
            <a:pPr algn="just"/>
            <a:r>
              <a:rPr lang="en-US" sz="2200" smtClean="0">
                <a:latin typeface="Arial" pitchFamily="34" charset="0"/>
                <a:cs typeface="Arial" pitchFamily="34" charset="0"/>
              </a:rPr>
              <a:t>Francisso Perz MD. Stapled endorectal mucosectomy for high extrasphincteric fistula-in-ano.Dis.Colon.Rectum 2006; 49:1-5.</a:t>
            </a:r>
          </a:p>
          <a:p>
            <a:endParaRPr lang="en-US" sz="2000" smtClean="0">
              <a:latin typeface="Arial" pitchFamily="34" charset="0"/>
              <a:cs typeface="Arial" pitchFamily="34" charset="0"/>
            </a:endParaRPr>
          </a:p>
        </p:txBody>
      </p:sp>
    </p:spTree>
    <p:extLst>
      <p:ext uri="{BB962C8B-B14F-4D97-AF65-F5344CB8AC3E}">
        <p14:creationId xmlns:p14="http://schemas.microsoft.com/office/powerpoint/2010/main" xmlns="" val="260671989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Content Placeholder 2"/>
          <p:cNvSpPr>
            <a:spLocks noGrp="1"/>
          </p:cNvSpPr>
          <p:nvPr>
            <p:ph idx="1"/>
          </p:nvPr>
        </p:nvSpPr>
        <p:spPr>
          <a:xfrm>
            <a:off x="457200" y="609600"/>
            <a:ext cx="8229600" cy="5562600"/>
          </a:xfrm>
        </p:spPr>
        <p:txBody>
          <a:bodyPr/>
          <a:lstStyle/>
          <a:p>
            <a:pPr algn="just"/>
            <a:r>
              <a:rPr lang="en-US" sz="2200" smtClean="0">
                <a:latin typeface="Arial" pitchFamily="34" charset="0"/>
                <a:cs typeface="Arial" pitchFamily="34" charset="0"/>
              </a:rPr>
              <a:t>Goodsall DH, Miles WE. Diseases of the anus and rectum. London, England: Longmans, Green, 1900.</a:t>
            </a:r>
          </a:p>
          <a:p>
            <a:pPr algn="just"/>
            <a:r>
              <a:rPr lang="en-US" sz="2200" smtClean="0">
                <a:latin typeface="Arial" pitchFamily="34" charset="0"/>
                <a:cs typeface="Arial" pitchFamily="34" charset="0"/>
              </a:rPr>
              <a:t>IsaacJoséFelippeCorrêaNeto, Perianal tuberculosis :A rare disease of late diagnosis</a:t>
            </a:r>
            <a:r>
              <a:rPr lang="en-US" sz="2200" b="1" smtClean="0">
                <a:latin typeface="Arial" pitchFamily="34" charset="0"/>
                <a:cs typeface="Arial" pitchFamily="34" charset="0"/>
              </a:rPr>
              <a:t> </a:t>
            </a:r>
            <a:r>
              <a:rPr lang="en-US" sz="2200" smtClean="0">
                <a:latin typeface="Arial" pitchFamily="34" charset="0"/>
                <a:cs typeface="Arial" pitchFamily="34" charset="0"/>
              </a:rPr>
              <a:t>Coloproctology Service,Hospital SantaMarcelina (HSM), SãoPaulo, SP,Brazil  Accepted14March2014.</a:t>
            </a:r>
          </a:p>
          <a:p>
            <a:pPr algn="just"/>
            <a:r>
              <a:rPr lang="en-US" sz="2200" smtClean="0">
                <a:latin typeface="Arial" pitchFamily="34" charset="0"/>
                <a:cs typeface="Arial" pitchFamily="34" charset="0"/>
              </a:rPr>
              <a:t>John Morris, FRCR MR Imaging Classification of Perianal Fistulas and Its Implications for Patient Manage-ment. RadioGraphics 2000;20:623–635.</a:t>
            </a:r>
          </a:p>
          <a:p>
            <a:pPr algn="just"/>
            <a:r>
              <a:rPr lang="en-US" sz="2200" smtClean="0">
                <a:latin typeface="Arial" pitchFamily="34" charset="0"/>
                <a:cs typeface="Arial" pitchFamily="34" charset="0"/>
              </a:rPr>
              <a:t>Julian Panes. Burden and outcomes for complex perianal fistulas in Crohn’s disease</a:t>
            </a:r>
            <a:r>
              <a:rPr lang="en-US" sz="2200" b="1" smtClean="0">
                <a:latin typeface="Arial" pitchFamily="34" charset="0"/>
                <a:cs typeface="Arial" pitchFamily="34" charset="0"/>
              </a:rPr>
              <a:t>: </a:t>
            </a:r>
            <a:r>
              <a:rPr lang="en-US" sz="2200" smtClean="0">
                <a:latin typeface="Arial" pitchFamily="34" charset="0"/>
                <a:cs typeface="Arial" pitchFamily="34" charset="0"/>
              </a:rPr>
              <a:t>Systematic revie</a:t>
            </a:r>
            <a:r>
              <a:rPr lang="en-US" sz="2200" b="1" smtClean="0">
                <a:latin typeface="Arial" pitchFamily="34" charset="0"/>
                <a:cs typeface="Arial" pitchFamily="34" charset="0"/>
              </a:rPr>
              <a:t>w</a:t>
            </a:r>
            <a:r>
              <a:rPr lang="en-US" sz="2200" smtClean="0">
                <a:latin typeface="Arial" pitchFamily="34" charset="0"/>
                <a:cs typeface="Arial" pitchFamily="34" charset="0"/>
              </a:rPr>
              <a:t>, World J Gastroenterol2018 November 14; 24(42): 4821-4834.</a:t>
            </a:r>
          </a:p>
          <a:p>
            <a:pPr algn="just"/>
            <a:r>
              <a:rPr lang="en-US" sz="2200" smtClean="0">
                <a:latin typeface="Arial" pitchFamily="34" charset="0"/>
                <a:cs typeface="Arial" pitchFamily="34" charset="0"/>
              </a:rPr>
              <a:t>Lameris JS. Fistula-in-ano: endoanal sonography versus endoanal MR imaging in classification. Radiology 1996; 200:475–481.</a:t>
            </a:r>
          </a:p>
          <a:p>
            <a:endParaRPr lang="en-US" sz="1400" smtClean="0"/>
          </a:p>
          <a:p>
            <a:endParaRPr lang="en-US" sz="1400" smtClean="0"/>
          </a:p>
          <a:p>
            <a:endParaRPr lang="en-US" sz="1400" smtClean="0"/>
          </a:p>
          <a:p>
            <a:endParaRPr lang="en-US" sz="1400" smtClean="0">
              <a:latin typeface="Arial" pitchFamily="34" charset="0"/>
              <a:cs typeface="Arial" pitchFamily="34" charset="0"/>
            </a:endParaRPr>
          </a:p>
        </p:txBody>
      </p:sp>
    </p:spTree>
    <p:extLst>
      <p:ext uri="{BB962C8B-B14F-4D97-AF65-F5344CB8AC3E}">
        <p14:creationId xmlns:p14="http://schemas.microsoft.com/office/powerpoint/2010/main" xmlns="" val="38699291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Content Placeholder 2"/>
          <p:cNvSpPr>
            <a:spLocks noGrp="1"/>
          </p:cNvSpPr>
          <p:nvPr>
            <p:ph idx="1"/>
          </p:nvPr>
        </p:nvSpPr>
        <p:spPr>
          <a:xfrm>
            <a:off x="457200" y="533400"/>
            <a:ext cx="8229600" cy="5867400"/>
          </a:xfrm>
        </p:spPr>
        <p:txBody>
          <a:bodyPr/>
          <a:lstStyle/>
          <a:p>
            <a:pPr algn="just"/>
            <a:r>
              <a:rPr lang="en-US" sz="2200" smtClean="0">
                <a:latin typeface="Arial" pitchFamily="34" charset="0"/>
                <a:cs typeface="Arial" pitchFamily="34" charset="0"/>
              </a:rPr>
              <a:t>Mark H. Whiteford, M.D. Practice Parameters for the Treatment of Perianal Abscess and Fistula-in-Ano Dis Colon Rectum, July 2005: 1337-1342.</a:t>
            </a:r>
          </a:p>
          <a:p>
            <a:pPr algn="just"/>
            <a:r>
              <a:rPr lang="en-US" sz="2200" smtClean="0">
                <a:latin typeface="Arial" pitchFamily="34" charset="0"/>
                <a:cs typeface="Arial" pitchFamily="34" charset="0"/>
              </a:rPr>
              <a:t>Majdoub Hassani, Perianal Tuberculosis: ACase Report and a Review of the Literature. Department of Surgery, University Hospital Hassan II, Faculty of Medicine and Pharmacy of Fez, Received 16 November 2012.</a:t>
            </a:r>
          </a:p>
          <a:p>
            <a:pPr algn="just"/>
            <a:r>
              <a:rPr lang="en-US" sz="2200" smtClean="0">
                <a:latin typeface="Arial" pitchFamily="34" charset="0"/>
                <a:cs typeface="Arial" pitchFamily="34" charset="0"/>
              </a:rPr>
              <a:t>Parks A. Pathogenesis and treatment of fistula-in-ano. BMJ 1961;1:463–9.</a:t>
            </a:r>
          </a:p>
          <a:p>
            <a:pPr algn="just"/>
            <a:r>
              <a:rPr lang="en-US" sz="2200" smtClean="0">
                <a:latin typeface="Arial" pitchFamily="34" charset="0"/>
                <a:cs typeface="Arial" pitchFamily="34" charset="0"/>
              </a:rPr>
              <a:t>Parks. A classification of fistula-in-ano. Br.J.Surg 1976; 63:1</a:t>
            </a:r>
          </a:p>
          <a:p>
            <a:pPr algn="just"/>
            <a:r>
              <a:rPr lang="en-US" sz="2200" u="sng" smtClean="0">
                <a:latin typeface="Arial" pitchFamily="34" charset="0"/>
                <a:cs typeface="Arial" pitchFamily="34" charset="0"/>
              </a:rPr>
              <a:t>Pankaj Garg .</a:t>
            </a:r>
            <a:r>
              <a:rPr lang="en-US" sz="2200" smtClean="0">
                <a:latin typeface="Arial" pitchFamily="34" charset="0"/>
                <a:cs typeface="Arial" pitchFamily="34" charset="0"/>
              </a:rPr>
              <a:t> Garg Classification for Anal Fistulas: Is It Better than Existing Classifications? Indian J. surgery volume 80, pages 606–608(2018).</a:t>
            </a:r>
          </a:p>
          <a:p>
            <a:pPr algn="just"/>
            <a:r>
              <a:rPr lang="en-US" sz="2200" smtClean="0">
                <a:latin typeface="Arial" pitchFamily="34" charset="0"/>
                <a:cs typeface="Arial" pitchFamily="34" charset="0"/>
              </a:rPr>
              <a:t>Reetika Dawar  Recurrent high fistula-in-ano: Think of tuberculosis. Med Public Health 2016;9:273-5.</a:t>
            </a:r>
          </a:p>
          <a:p>
            <a:endParaRPr lang="en-US" sz="2000" smtClean="0">
              <a:latin typeface="Arial" pitchFamily="34" charset="0"/>
              <a:cs typeface="Arial" pitchFamily="34" charset="0"/>
            </a:endParaRPr>
          </a:p>
        </p:txBody>
      </p:sp>
    </p:spTree>
    <p:extLst>
      <p:ext uri="{BB962C8B-B14F-4D97-AF65-F5344CB8AC3E}">
        <p14:creationId xmlns:p14="http://schemas.microsoft.com/office/powerpoint/2010/main" xmlns="" val="44468043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Content Placeholder 2"/>
          <p:cNvSpPr>
            <a:spLocks noGrp="1"/>
          </p:cNvSpPr>
          <p:nvPr>
            <p:ph idx="1"/>
          </p:nvPr>
        </p:nvSpPr>
        <p:spPr>
          <a:xfrm>
            <a:off x="457200" y="533400"/>
            <a:ext cx="8229600" cy="5410200"/>
          </a:xfrm>
        </p:spPr>
        <p:txBody>
          <a:bodyPr/>
          <a:lstStyle/>
          <a:p>
            <a:pPr algn="just"/>
            <a:r>
              <a:rPr lang="en-US" sz="2200" smtClean="0">
                <a:latin typeface="Arial" pitchFamily="34" charset="0"/>
                <a:cs typeface="Arial" pitchFamily="34" charset="0"/>
              </a:rPr>
              <a:t>Soniya Mathew. Anal tuberculosis: Report of a case and review of literature  Queen’s Medical Centre, Department of Emergency Medicine, Nottingham NG7 2UH, UK Available online 2 December 2006.</a:t>
            </a:r>
          </a:p>
          <a:p>
            <a:pPr algn="just"/>
            <a:r>
              <a:rPr lang="en-US" sz="2200" smtClean="0">
                <a:latin typeface="Arial" pitchFamily="34" charset="0"/>
                <a:cs typeface="Arial" pitchFamily="34" charset="0"/>
              </a:rPr>
              <a:t>Shannon P. Sheedy, MD. MR imaging of Perianal Crohn disease. Radiology: Volume 282: Number 3—March 2017: 628-645.</a:t>
            </a:r>
          </a:p>
          <a:p>
            <a:pPr algn="just"/>
            <a:r>
              <a:rPr lang="en-US" sz="2200" smtClean="0">
                <a:latin typeface="Arial" pitchFamily="34" charset="0"/>
                <a:cs typeface="Arial" pitchFamily="34" charset="0"/>
              </a:rPr>
              <a:t>Stephanie L. Gold Perianal Fistulas in Patients With Crohn’s Disease</a:t>
            </a:r>
            <a:r>
              <a:rPr lang="en-US" sz="2200" b="1" smtClean="0">
                <a:latin typeface="Arial" pitchFamily="34" charset="0"/>
                <a:cs typeface="Arial" pitchFamily="34" charset="0"/>
              </a:rPr>
              <a:t>,</a:t>
            </a:r>
            <a:r>
              <a:rPr lang="en-US" sz="2200" smtClean="0">
                <a:latin typeface="Arial" pitchFamily="34" charset="0"/>
                <a:cs typeface="Arial" pitchFamily="34" charset="0"/>
              </a:rPr>
              <a:t>, MD. Gastroenterology &amp; Hepatology Volume 14, Issue 8 August 2018.</a:t>
            </a:r>
          </a:p>
          <a:p>
            <a:pPr algn="just"/>
            <a:r>
              <a:rPr lang="en-US" sz="2200" smtClean="0">
                <a:latin typeface="Arial" pitchFamily="34" charset="0"/>
                <a:cs typeface="Arial" pitchFamily="34" charset="0"/>
              </a:rPr>
              <a:t>S. Vermeire. Perianal Crohn’s disease: Classification and clinical evaluation,  Division of Gastroenterology, University of Leuven, Herestraat 49, 3000 Leuven, Belgium. Received 24 July 2007; accepted 24 July 2007</a:t>
            </a:r>
          </a:p>
        </p:txBody>
      </p:sp>
    </p:spTree>
    <p:extLst>
      <p:ext uri="{BB962C8B-B14F-4D97-AF65-F5344CB8AC3E}">
        <p14:creationId xmlns:p14="http://schemas.microsoft.com/office/powerpoint/2010/main" xmlns="" val="146495819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001000" cy="4525963"/>
          </a:xfrm>
        </p:spPr>
        <p:txBody>
          <a:bodyPr/>
          <a:lstStyle/>
          <a:p>
            <a:pPr>
              <a:defRPr/>
            </a:pPr>
            <a:endParaRPr lang="en-US" sz="2000">
              <a:latin typeface="Arial" pitchFamily="34" charset="0"/>
              <a:cs typeface="Arial" pitchFamily="34" charset="0"/>
            </a:endParaRPr>
          </a:p>
          <a:p>
            <a:pPr algn="just">
              <a:defRPr/>
            </a:pPr>
            <a:r>
              <a:rPr lang="en-US" sz="2200" smtClean="0">
                <a:latin typeface="Arial" pitchFamily="34" charset="0"/>
                <a:cs typeface="Arial" pitchFamily="34" charset="0"/>
              </a:rPr>
              <a:t>The Cochrane Collaboration. Published by John Wiley &amp; Sons, Ltd. 2010</a:t>
            </a:r>
          </a:p>
          <a:p>
            <a:pPr algn="just">
              <a:defRPr/>
            </a:pPr>
            <a:r>
              <a:rPr lang="en-US" sz="2200" smtClean="0">
                <a:latin typeface="Arial" pitchFamily="34" charset="0"/>
                <a:cs typeface="Arial" pitchFamily="34" charset="0"/>
              </a:rPr>
              <a:t>Yong Sung Choi. ,Clinical Characteristics and Incidence of Perianal Diseases in Patients With Ulcerative Colitis Departments of Gastroenterology and Surgery, Daehang Hospital, Seoul, Korea . Received: April 2, 2017 •Accepted: June 8, 2017. </a:t>
            </a:r>
          </a:p>
          <a:p>
            <a:pPr algn="just">
              <a:defRPr/>
            </a:pPr>
            <a:endParaRPr lang="en-US" sz="2200" smtClean="0">
              <a:latin typeface="Arial" pitchFamily="34" charset="0"/>
              <a:cs typeface="Arial" pitchFamily="34" charset="0"/>
            </a:endParaRPr>
          </a:p>
          <a:p>
            <a:pPr marL="0" indent="0">
              <a:buFont typeface="Arial" pitchFamily="34" charset="0"/>
              <a:buNone/>
              <a:defRPr/>
            </a:pPr>
            <a:endParaRPr lang="en-US" sz="2000">
              <a:latin typeface="Arial" pitchFamily="34" charset="0"/>
              <a:cs typeface="Arial" pitchFamily="34" charset="0"/>
            </a:endParaRPr>
          </a:p>
          <a:p>
            <a:pPr>
              <a:defRPr/>
            </a:pPr>
            <a:endParaRPr lang="en-US" sz="2000">
              <a:latin typeface="Arial" pitchFamily="34" charset="0"/>
              <a:cs typeface="Arial" pitchFamily="34" charset="0"/>
            </a:endParaRPr>
          </a:p>
        </p:txBody>
      </p:sp>
    </p:spTree>
    <p:extLst>
      <p:ext uri="{BB962C8B-B14F-4D97-AF65-F5344CB8AC3E}">
        <p14:creationId xmlns:p14="http://schemas.microsoft.com/office/powerpoint/2010/main" xmlns="" val="30545883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76200"/>
            <a:ext cx="9144000" cy="5915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6195" name="Rectangle 1"/>
          <p:cNvSpPr>
            <a:spLocks noChangeArrowheads="1"/>
          </p:cNvSpPr>
          <p:nvPr/>
        </p:nvSpPr>
        <p:spPr bwMode="auto">
          <a:xfrm>
            <a:off x="319088" y="6019800"/>
            <a:ext cx="85058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3600">
                <a:solidFill>
                  <a:srgbClr val="FFFF00"/>
                </a:solidFill>
                <a:latin typeface="Arial" pitchFamily="34" charset="0"/>
                <a:cs typeface="Arial" pitchFamily="34" charset="0"/>
              </a:rPr>
              <a:t>CÁM ƠN SỰ THEO DÕI CỦA CÁC BẠN</a:t>
            </a:r>
          </a:p>
        </p:txBody>
      </p:sp>
    </p:spTree>
    <p:extLst>
      <p:ext uri="{BB962C8B-B14F-4D97-AF65-F5344CB8AC3E}">
        <p14:creationId xmlns:p14="http://schemas.microsoft.com/office/powerpoint/2010/main" xmlns="" val="4042899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277813" y="5029200"/>
            <a:ext cx="8640762" cy="1447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2.</a:t>
            </a:r>
            <a:r>
              <a:rPr lang="en-US">
                <a:latin typeface="Arial" pitchFamily="34" charset="0"/>
                <a:ea typeface="ＭＳ Ｐゴシック"/>
                <a:cs typeface="ＭＳ Ｐゴシック"/>
              </a:rPr>
              <a:t>  Line diagram shows the normal anatomy of the perianal region in the coronal plane. </a:t>
            </a:r>
            <a:r>
              <a:rPr lang="en-US" i="1">
                <a:latin typeface="Arial" pitchFamily="34" charset="0"/>
                <a:ea typeface="ＭＳ Ｐゴシック"/>
                <a:cs typeface="ＭＳ Ｐゴシック"/>
              </a:rPr>
              <a:t>a</a:t>
            </a:r>
            <a:r>
              <a:rPr lang="en-US">
                <a:latin typeface="Arial" pitchFamily="34" charset="0"/>
                <a:ea typeface="ＭＳ Ｐゴシック"/>
                <a:cs typeface="ＭＳ Ｐゴシック"/>
              </a:rPr>
              <a:t> = anal canal, </a:t>
            </a:r>
            <a:r>
              <a:rPr lang="en-US" i="1">
                <a:latin typeface="Arial" pitchFamily="34" charset="0"/>
                <a:ea typeface="ＭＳ Ｐゴシック"/>
                <a:cs typeface="ＭＳ Ｐゴシック"/>
              </a:rPr>
              <a:t>IAF</a:t>
            </a:r>
            <a:r>
              <a:rPr lang="en-US">
                <a:latin typeface="Arial" pitchFamily="34" charset="0"/>
                <a:ea typeface="ＭＳ Ｐゴシック"/>
                <a:cs typeface="ＭＳ Ｐゴシック"/>
              </a:rPr>
              <a:t> = ischioanal fossa, </a:t>
            </a:r>
            <a:r>
              <a:rPr lang="en-US" i="1">
                <a:latin typeface="Arial" pitchFamily="34" charset="0"/>
                <a:ea typeface="ＭＳ Ｐゴシック"/>
                <a:cs typeface="ＭＳ Ｐゴシック"/>
              </a:rPr>
              <a:t>IRF</a:t>
            </a:r>
            <a:r>
              <a:rPr lang="en-US">
                <a:latin typeface="Arial" pitchFamily="34" charset="0"/>
                <a:ea typeface="ＭＳ Ｐゴシック"/>
                <a:cs typeface="ＭＳ Ｐゴシック"/>
              </a:rPr>
              <a:t> = ischiorectal fossa, </a:t>
            </a:r>
            <a:r>
              <a:rPr lang="en-US" i="1">
                <a:latin typeface="Arial" pitchFamily="34" charset="0"/>
                <a:ea typeface="ＭＳ Ｐゴシック"/>
                <a:cs typeface="ＭＳ Ｐゴシック"/>
              </a:rPr>
              <a:t>R</a:t>
            </a:r>
            <a:r>
              <a:rPr lang="en-US">
                <a:latin typeface="Arial" pitchFamily="34" charset="0"/>
                <a:ea typeface="ＭＳ Ｐゴシック"/>
                <a:cs typeface="ＭＳ Ｐゴシック"/>
              </a:rPr>
              <a:t> = rectum.</a:t>
            </a:r>
          </a:p>
        </p:txBody>
      </p:sp>
      <p:pic>
        <p:nvPicPr>
          <p:cNvPr id="1229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43000" y="304800"/>
            <a:ext cx="7010400" cy="43783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717861752"/>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366713" y="5410200"/>
            <a:ext cx="8458200" cy="1014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eaLnBrk="1" hangingPunct="1"/>
            <a:r>
              <a:rPr lang="en-US" b="1">
                <a:latin typeface="Arial" pitchFamily="34" charset="0"/>
                <a:ea typeface="ＭＳ Ｐゴシック"/>
                <a:cs typeface="ＭＳ Ｐゴシック"/>
              </a:rPr>
              <a:t>Figure 3.</a:t>
            </a:r>
            <a:r>
              <a:rPr lang="en-US">
                <a:latin typeface="Arial" pitchFamily="34" charset="0"/>
                <a:ea typeface="ＭＳ Ｐゴシック"/>
                <a:cs typeface="ＭＳ Ｐゴシック"/>
              </a:rPr>
              <a:t>  Line diagram shows the normal anatomy of the perianal region in the axial plane.</a:t>
            </a: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9600" y="304800"/>
            <a:ext cx="7967663" cy="45164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799794917"/>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274638" y="4776788"/>
            <a:ext cx="8640762" cy="1928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4b.</a:t>
            </a:r>
            <a:r>
              <a:rPr lang="en-US">
                <a:latin typeface="Arial" pitchFamily="34" charset="0"/>
                <a:ea typeface="ＭＳ Ｐゴシック"/>
                <a:cs typeface="ＭＳ Ｐゴシック"/>
              </a:rPr>
              <a:t>  Normal perianal anatomy. Coronal T1-weighted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and axial T2-weighted </a:t>
            </a:r>
            <a:r>
              <a:rPr lang="en-US" b="1">
                <a:latin typeface="Arial" pitchFamily="34" charset="0"/>
                <a:ea typeface="ＭＳ Ｐゴシック"/>
                <a:cs typeface="ＭＳ Ｐゴシック"/>
              </a:rPr>
              <a:t>(b)</a:t>
            </a:r>
            <a:r>
              <a:rPr lang="en-US">
                <a:latin typeface="Arial" pitchFamily="34" charset="0"/>
                <a:ea typeface="ＭＳ Ｐゴシック"/>
                <a:cs typeface="ＭＳ Ｐゴシック"/>
              </a:rPr>
              <a:t> MR images show the normal anatomy of the perianal region. </a:t>
            </a:r>
            <a:r>
              <a:rPr lang="en-US" i="1">
                <a:latin typeface="Arial" pitchFamily="34" charset="0"/>
                <a:ea typeface="ＭＳ Ｐゴシック"/>
                <a:cs typeface="ＭＳ Ｐゴシック"/>
              </a:rPr>
              <a:t>a</a:t>
            </a:r>
            <a:r>
              <a:rPr lang="en-US">
                <a:latin typeface="Arial" pitchFamily="34" charset="0"/>
                <a:ea typeface="ＭＳ Ｐゴシック"/>
                <a:cs typeface="ＭＳ Ｐゴシック"/>
              </a:rPr>
              <a:t> = anal canal, </a:t>
            </a:r>
            <a:r>
              <a:rPr lang="en-US" i="1">
                <a:latin typeface="Arial" pitchFamily="34" charset="0"/>
                <a:ea typeface="ＭＳ Ｐゴシック"/>
                <a:cs typeface="ＭＳ Ｐゴシック"/>
              </a:rPr>
              <a:t>es</a:t>
            </a:r>
            <a:r>
              <a:rPr lang="en-US">
                <a:latin typeface="Arial" pitchFamily="34" charset="0"/>
                <a:ea typeface="ＭＳ Ｐゴシック"/>
                <a:cs typeface="ＭＳ Ｐゴシック"/>
              </a:rPr>
              <a:t> = external sphincter, </a:t>
            </a:r>
            <a:r>
              <a:rPr lang="en-US" i="1">
                <a:latin typeface="Arial" pitchFamily="34" charset="0"/>
                <a:ea typeface="ＭＳ Ｐゴシック"/>
                <a:cs typeface="ＭＳ Ｐゴシック"/>
              </a:rPr>
              <a:t>iaf</a:t>
            </a:r>
            <a:r>
              <a:rPr lang="en-US">
                <a:latin typeface="Arial" pitchFamily="34" charset="0"/>
                <a:ea typeface="ＭＳ Ｐゴシック"/>
                <a:cs typeface="ＭＳ Ｐゴシック"/>
              </a:rPr>
              <a:t> = ischioanal fossa, </a:t>
            </a:r>
            <a:r>
              <a:rPr lang="en-US" i="1">
                <a:latin typeface="Arial" pitchFamily="34" charset="0"/>
                <a:ea typeface="ＭＳ Ｐゴシック"/>
                <a:cs typeface="ＭＳ Ｐゴシック"/>
              </a:rPr>
              <a:t>irf</a:t>
            </a:r>
            <a:r>
              <a:rPr lang="en-US">
                <a:latin typeface="Arial" pitchFamily="34" charset="0"/>
                <a:ea typeface="ＭＳ Ｐゴシック"/>
                <a:cs typeface="ＭＳ Ｐゴシック"/>
              </a:rPr>
              <a:t> = ischiorectal fossa, </a:t>
            </a:r>
            <a:r>
              <a:rPr lang="en-US" i="1">
                <a:latin typeface="Arial" pitchFamily="34" charset="0"/>
                <a:ea typeface="ＭＳ Ｐゴシック"/>
                <a:cs typeface="ＭＳ Ｐゴシック"/>
              </a:rPr>
              <a:t>R</a:t>
            </a:r>
            <a:r>
              <a:rPr lang="en-US">
                <a:latin typeface="Arial" pitchFamily="34" charset="0"/>
                <a:ea typeface="ＭＳ Ｐゴシック"/>
                <a:cs typeface="ＭＳ Ｐゴシック"/>
              </a:rPr>
              <a:t> = rectum, straight arrow in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 the levator plate.</a:t>
            </a: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43000" y="228600"/>
            <a:ext cx="6629400" cy="43656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596954595"/>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457200" y="4548188"/>
            <a:ext cx="8215313" cy="2006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4a.</a:t>
            </a:r>
            <a:r>
              <a:rPr lang="en-US">
                <a:latin typeface="Arial" pitchFamily="34" charset="0"/>
                <a:ea typeface="ＭＳ Ｐゴシック"/>
                <a:cs typeface="ＭＳ Ｐゴシック"/>
              </a:rPr>
              <a:t>  Normal perianal anatomy. Coronal T1-weighted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and axial T2-weighted </a:t>
            </a:r>
            <a:r>
              <a:rPr lang="en-US" b="1">
                <a:latin typeface="Arial" pitchFamily="34" charset="0"/>
                <a:ea typeface="ＭＳ Ｐゴシック"/>
                <a:cs typeface="ＭＳ Ｐゴシック"/>
              </a:rPr>
              <a:t>(b)</a:t>
            </a:r>
            <a:r>
              <a:rPr lang="en-US">
                <a:latin typeface="Arial" pitchFamily="34" charset="0"/>
                <a:ea typeface="ＭＳ Ｐゴシック"/>
                <a:cs typeface="ＭＳ Ｐゴシック"/>
              </a:rPr>
              <a:t> MR images show the normal anatomy of the perianal region. </a:t>
            </a:r>
            <a:r>
              <a:rPr lang="en-US" i="1">
                <a:latin typeface="Arial" pitchFamily="34" charset="0"/>
                <a:ea typeface="ＭＳ Ｐゴシック"/>
                <a:cs typeface="ＭＳ Ｐゴシック"/>
              </a:rPr>
              <a:t>a</a:t>
            </a:r>
            <a:r>
              <a:rPr lang="en-US">
                <a:latin typeface="Arial" pitchFamily="34" charset="0"/>
                <a:ea typeface="ＭＳ Ｐゴシック"/>
                <a:cs typeface="ＭＳ Ｐゴシック"/>
              </a:rPr>
              <a:t> = anal canal, </a:t>
            </a:r>
            <a:r>
              <a:rPr lang="en-US" i="1">
                <a:latin typeface="Arial" pitchFamily="34" charset="0"/>
                <a:ea typeface="ＭＳ Ｐゴシック"/>
                <a:cs typeface="ＭＳ Ｐゴシック"/>
              </a:rPr>
              <a:t>es</a:t>
            </a:r>
            <a:r>
              <a:rPr lang="en-US">
                <a:latin typeface="Arial" pitchFamily="34" charset="0"/>
                <a:ea typeface="ＭＳ Ｐゴシック"/>
                <a:cs typeface="ＭＳ Ｐゴシック"/>
              </a:rPr>
              <a:t> = external sphincter, </a:t>
            </a:r>
            <a:r>
              <a:rPr lang="en-US" i="1">
                <a:latin typeface="Arial" pitchFamily="34" charset="0"/>
                <a:ea typeface="ＭＳ Ｐゴシック"/>
                <a:cs typeface="ＭＳ Ｐゴシック"/>
              </a:rPr>
              <a:t>iaf</a:t>
            </a:r>
            <a:r>
              <a:rPr lang="en-US">
                <a:latin typeface="Arial" pitchFamily="34" charset="0"/>
                <a:ea typeface="ＭＳ Ｐゴシック"/>
                <a:cs typeface="ＭＳ Ｐゴシック"/>
              </a:rPr>
              <a:t> = ischioanal fossa, </a:t>
            </a:r>
            <a:r>
              <a:rPr lang="en-US" i="1">
                <a:latin typeface="Arial" pitchFamily="34" charset="0"/>
                <a:ea typeface="ＭＳ Ｐゴシック"/>
                <a:cs typeface="ＭＳ Ｐゴシック"/>
              </a:rPr>
              <a:t>irf</a:t>
            </a:r>
            <a:r>
              <a:rPr lang="en-US">
                <a:latin typeface="Arial" pitchFamily="34" charset="0"/>
                <a:ea typeface="ＭＳ Ｐゴシック"/>
                <a:cs typeface="ＭＳ Ｐゴシック"/>
              </a:rPr>
              <a:t> = ischiorectal fossa, </a:t>
            </a:r>
            <a:r>
              <a:rPr lang="en-US" i="1">
                <a:latin typeface="Arial" pitchFamily="34" charset="0"/>
                <a:ea typeface="ＭＳ Ｐゴシック"/>
                <a:cs typeface="ＭＳ Ｐゴシック"/>
              </a:rPr>
              <a:t>R</a:t>
            </a:r>
            <a:r>
              <a:rPr lang="en-US">
                <a:latin typeface="Arial" pitchFamily="34" charset="0"/>
                <a:ea typeface="ＭＳ Ｐゴシック"/>
                <a:cs typeface="ＭＳ Ｐゴシック"/>
              </a:rPr>
              <a:t> = rectum, straight arrow in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 the levator plate.</a:t>
            </a:r>
          </a:p>
        </p:txBody>
      </p:sp>
      <p:pic>
        <p:nvPicPr>
          <p:cNvPr id="1536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9200" y="228600"/>
            <a:ext cx="6553200" cy="40401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657786552"/>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228600" y="4319588"/>
            <a:ext cx="8458200" cy="2309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5b.</a:t>
            </a:r>
            <a:r>
              <a:rPr lang="en-US">
                <a:latin typeface="Arial" pitchFamily="34" charset="0"/>
                <a:ea typeface="ＭＳ Ｐゴシック"/>
                <a:cs typeface="ＭＳ Ｐゴシック"/>
              </a:rPr>
              <a:t>  Grade 1 perianal fistula.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Line diagram of the coronal view shows a right intersphincteric fistula (yellow track) extending from </a:t>
            </a:r>
            <a:r>
              <a:rPr lang="en-US" sz="1000">
                <a:solidFill>
                  <a:srgbClr val="000000"/>
                </a:solidFill>
                <a:latin typeface="Arial" pitchFamily="34" charset="0"/>
                <a:ea typeface="ＭＳ Ｐゴシック"/>
                <a:cs typeface="ＭＳ Ｐゴシック"/>
              </a:rPr>
              <a:t>the </a:t>
            </a:r>
            <a:r>
              <a:rPr lang="en-US">
                <a:latin typeface="Arial" pitchFamily="34" charset="0"/>
                <a:ea typeface="ＭＳ Ｐゴシック"/>
                <a:cs typeface="ＭＳ Ｐゴシック"/>
              </a:rPr>
              <a:t>dentate line down to the skin through the intersphincteric plane. </a:t>
            </a:r>
            <a:r>
              <a:rPr lang="en-US" b="1">
                <a:latin typeface="Arial" pitchFamily="34" charset="0"/>
                <a:ea typeface="ＭＳ Ｐゴシック"/>
                <a:cs typeface="ＭＳ Ｐゴシック"/>
              </a:rPr>
              <a:t>(b)</a:t>
            </a:r>
            <a:r>
              <a:rPr lang="en-US">
                <a:latin typeface="Arial" pitchFamily="34" charset="0"/>
                <a:ea typeface="ＭＳ Ｐゴシック"/>
                <a:cs typeface="ＭＳ Ｐゴシック"/>
              </a:rPr>
              <a:t> Line diagram of the axial view shows the posterior midline intersphincteric fistulous track (yellow spot) confined by the external sphincter.</a:t>
            </a: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9200" y="304800"/>
            <a:ext cx="6400800" cy="38100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85459008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312738" y="4191000"/>
            <a:ext cx="8640762" cy="2386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5a.</a:t>
            </a:r>
            <a:r>
              <a:rPr lang="en-US">
                <a:latin typeface="Arial" pitchFamily="34" charset="0"/>
                <a:ea typeface="ＭＳ Ｐゴシック"/>
                <a:cs typeface="ＭＳ Ｐゴシック"/>
              </a:rPr>
              <a:t>  Grade 1 perianal fistula.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Line diagram of the coronal view shows a right intersphincteric fistula (yellow track) extending from the dentate line down to the skin through the intersphincteric plane. </a:t>
            </a:r>
            <a:r>
              <a:rPr lang="en-US" b="1">
                <a:latin typeface="Arial" pitchFamily="34" charset="0"/>
                <a:ea typeface="ＭＳ Ｐゴシック"/>
                <a:cs typeface="ＭＳ Ｐゴシック"/>
              </a:rPr>
              <a:t>(b)</a:t>
            </a:r>
            <a:r>
              <a:rPr lang="en-US">
                <a:latin typeface="Arial" pitchFamily="34" charset="0"/>
                <a:ea typeface="ＭＳ Ｐゴシック"/>
                <a:cs typeface="ＭＳ Ｐゴシック"/>
              </a:rPr>
              <a:t> Line diagram of the axial view shows the posterior midline intersphincteric fistulous track (yellow spot) confined by the external sphincter.</a:t>
            </a:r>
          </a:p>
        </p:txBody>
      </p:sp>
      <p:pic>
        <p:nvPicPr>
          <p:cNvPr id="174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00200" y="228600"/>
            <a:ext cx="5791200" cy="36576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284324200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274638" y="5105400"/>
            <a:ext cx="8640762" cy="1243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6.</a:t>
            </a:r>
            <a:r>
              <a:rPr lang="en-US">
                <a:latin typeface="Arial" pitchFamily="34" charset="0"/>
                <a:ea typeface="ＭＳ Ｐゴシック"/>
                <a:cs typeface="ＭＳ Ｐゴシック"/>
              </a:rPr>
              <a:t>  Grade 1 perianal fistula. Coronal dynamic contrast-enhanced MR image shows a right intersphincteric fistula entering the anal canal in the midline posteriorly (arrow).</a:t>
            </a:r>
          </a:p>
        </p:txBody>
      </p:sp>
      <p:pic>
        <p:nvPicPr>
          <p:cNvPr id="1843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95400" y="152400"/>
            <a:ext cx="6553200" cy="47339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4083473010"/>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277813" y="5257800"/>
            <a:ext cx="8640762" cy="1243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7.</a:t>
            </a:r>
            <a:r>
              <a:rPr lang="en-US">
                <a:latin typeface="Arial" pitchFamily="34" charset="0"/>
                <a:ea typeface="ＭＳ Ｐゴシック"/>
                <a:cs typeface="ＭＳ Ｐゴシック"/>
              </a:rPr>
              <a:t>  Grade 1 perianal fistula. Axial T2-weighted MR image shows a posterior midline intersphincteric fistula (arrowhead).</a:t>
            </a:r>
          </a:p>
        </p:txBody>
      </p:sp>
      <p:pic>
        <p:nvPicPr>
          <p:cNvPr id="19459"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0" y="228600"/>
            <a:ext cx="5486400" cy="49545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776093591"/>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solidFill>
                  <a:srgbClr val="FFFF00"/>
                </a:solidFill>
                <a:latin typeface="Arial" pitchFamily="34" charset="0"/>
                <a:cs typeface="Arial" pitchFamily="34" charset="0"/>
              </a:rPr>
              <a:t>MỤC TIÊU BÀI GIẢNG</a:t>
            </a:r>
          </a:p>
        </p:txBody>
      </p:sp>
      <p:sp>
        <p:nvSpPr>
          <p:cNvPr id="4099" name="Content Placeholder 2"/>
          <p:cNvSpPr>
            <a:spLocks noGrp="1"/>
          </p:cNvSpPr>
          <p:nvPr>
            <p:ph idx="1"/>
          </p:nvPr>
        </p:nvSpPr>
        <p:spPr/>
        <p:txBody>
          <a:bodyPr/>
          <a:lstStyle/>
          <a:p>
            <a:r>
              <a:rPr lang="en-US" smtClean="0"/>
              <a:t>Biết được phân loại rò hậu môn, từ đó thực hiện được chỉ định điều trị.</a:t>
            </a:r>
          </a:p>
          <a:p>
            <a:r>
              <a:rPr lang="en-US" smtClean="0"/>
              <a:t>Biết được sinh bệnh học rò hậu môn.</a:t>
            </a:r>
          </a:p>
          <a:p>
            <a:r>
              <a:rPr lang="en-US" smtClean="0"/>
              <a:t>Nắm được các phương pháp phẫu thuật điều trị rò hậu môn.</a:t>
            </a:r>
          </a:p>
          <a:p>
            <a:r>
              <a:rPr lang="en-US" smtClean="0"/>
              <a:t>Nắm được các hướng dẫn điều trị rò hậu môn trên y văn thế giới.</a:t>
            </a:r>
          </a:p>
        </p:txBody>
      </p:sp>
    </p:spTree>
    <p:extLst>
      <p:ext uri="{BB962C8B-B14F-4D97-AF65-F5344CB8AC3E}">
        <p14:creationId xmlns:p14="http://schemas.microsoft.com/office/powerpoint/2010/main" xmlns="" val="30680055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277813" y="5105400"/>
            <a:ext cx="8639175" cy="1243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eaLnBrk="1" hangingPunct="1"/>
            <a:r>
              <a:rPr lang="en-US" b="1">
                <a:latin typeface="Arial" pitchFamily="34" charset="0"/>
                <a:ea typeface="ＭＳ Ｐゴシック"/>
                <a:cs typeface="ＭＳ Ｐゴシック"/>
              </a:rPr>
              <a:t>Figure 8.</a:t>
            </a:r>
            <a:r>
              <a:rPr lang="en-US">
                <a:latin typeface="Arial" pitchFamily="34" charset="0"/>
                <a:ea typeface="ＭＳ Ｐゴシック"/>
                <a:cs typeface="ＭＳ Ｐゴシック"/>
              </a:rPr>
              <a:t>  Grade 2 horseshoe perianal fistula. Line diagram of the axial view shows an intersphincteric horseshoe fistula (yellow track, arrow) confined by the external sphincter.</a:t>
            </a:r>
          </a:p>
        </p:txBody>
      </p:sp>
      <p:pic>
        <p:nvPicPr>
          <p:cNvPr id="2048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328613"/>
            <a:ext cx="7278688" cy="454818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484418536"/>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457200" y="5410200"/>
            <a:ext cx="8183563" cy="13176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9.</a:t>
            </a:r>
            <a:r>
              <a:rPr lang="en-US">
                <a:latin typeface="Arial" pitchFamily="34" charset="0"/>
                <a:ea typeface="ＭＳ Ｐゴシック"/>
                <a:cs typeface="ＭＳ Ｐゴシック"/>
              </a:rPr>
              <a:t>  Grade 2 horseshoe perianal fistula. Axial T2-weighted image shows an intersphincteric horseshoe fistula (arrow).</a:t>
            </a:r>
          </a:p>
        </p:txBody>
      </p:sp>
      <p:pic>
        <p:nvPicPr>
          <p:cNvPr id="2150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200" y="228600"/>
            <a:ext cx="7778750" cy="45720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3966592614"/>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274638" y="5078413"/>
            <a:ext cx="8640762" cy="14716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10.</a:t>
            </a:r>
            <a:r>
              <a:rPr lang="en-US">
                <a:latin typeface="Arial" pitchFamily="34" charset="0"/>
                <a:ea typeface="ＭＳ Ｐゴシック"/>
                <a:cs typeface="ＭＳ Ｐゴシック"/>
              </a:rPr>
              <a:t>  Grade 2 perianal fistula with an abscess. Line diagram of the coronal view shows a left intersphincteric abscess (</a:t>
            </a:r>
            <a:r>
              <a:rPr lang="en-US" i="1">
                <a:latin typeface="Arial" pitchFamily="34" charset="0"/>
                <a:ea typeface="ＭＳ Ｐゴシック"/>
                <a:cs typeface="ＭＳ Ｐゴシック"/>
              </a:rPr>
              <a:t>a</a:t>
            </a:r>
            <a:r>
              <a:rPr lang="en-US">
                <a:latin typeface="Arial" pitchFamily="34" charset="0"/>
                <a:ea typeface="ＭＳ Ｐゴシック"/>
                <a:cs typeface="ＭＳ Ｐゴシック"/>
              </a:rPr>
              <a:t>).</a:t>
            </a:r>
          </a:p>
        </p:txBody>
      </p:sp>
      <p:pic>
        <p:nvPicPr>
          <p:cNvPr id="2253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0" y="304800"/>
            <a:ext cx="6096000" cy="43243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3263014940"/>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277813" y="4597400"/>
            <a:ext cx="8639175" cy="2082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11.</a:t>
            </a:r>
            <a:r>
              <a:rPr lang="en-US">
                <a:latin typeface="Arial" pitchFamily="34" charset="0"/>
                <a:ea typeface="ＭＳ Ｐゴシック"/>
                <a:cs typeface="ＭＳ Ｐゴシック"/>
              </a:rPr>
              <a:t>  Grade 2 perianal fistula with an abscess. Coronal dynamic contrast-enhanced MR image shows a left intersphincteric abscess cavity (arrowhead) above the primary intersphincteric track (curved arrow). The enteric entry point is suggested by a medial track (straight arrow).</a:t>
            </a:r>
          </a:p>
        </p:txBody>
      </p:sp>
      <p:pic>
        <p:nvPicPr>
          <p:cNvPr id="2355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47800" y="228600"/>
            <a:ext cx="6477000" cy="41148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10295107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276225" y="3810000"/>
            <a:ext cx="8640763" cy="28241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12b.</a:t>
            </a:r>
            <a:r>
              <a:rPr lang="en-US">
                <a:latin typeface="Arial" pitchFamily="34" charset="0"/>
                <a:ea typeface="ＭＳ Ｐゴシック"/>
                <a:cs typeface="ＭＳ Ｐゴシック"/>
              </a:rPr>
              <a:t>  Grade 2 perianal fistula with an abscess. Coronal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axial </a:t>
            </a:r>
            <a:r>
              <a:rPr lang="en-US" b="1">
                <a:latin typeface="Arial" pitchFamily="34" charset="0"/>
                <a:ea typeface="ＭＳ Ｐゴシック"/>
                <a:cs typeface="ＭＳ Ｐゴシック"/>
              </a:rPr>
              <a:t>(b)</a:t>
            </a:r>
            <a:r>
              <a:rPr lang="en-US">
                <a:latin typeface="Arial" pitchFamily="34" charset="0"/>
                <a:ea typeface="ＭＳ Ｐゴシック"/>
                <a:cs typeface="ＭＳ Ｐゴシック"/>
              </a:rPr>
              <a:t>, and sagittal </a:t>
            </a:r>
            <a:r>
              <a:rPr lang="en-US" b="1">
                <a:latin typeface="Arial" pitchFamily="34" charset="0"/>
                <a:ea typeface="ＭＳ Ｐゴシック"/>
                <a:cs typeface="ＭＳ Ｐゴシック"/>
              </a:rPr>
              <a:t>(c)</a:t>
            </a:r>
            <a:r>
              <a:rPr lang="en-US">
                <a:latin typeface="Arial" pitchFamily="34" charset="0"/>
                <a:ea typeface="ＭＳ Ｐゴシック"/>
                <a:cs typeface="ＭＳ Ｐゴシック"/>
              </a:rPr>
              <a:t> dynamic contrast-enhanced MR images show an intersphincteric abscess, which is peripherally enhanced (curved arrow) and contains a central focus of nonenhancing pus (straight arrow). As viewed in all three planes, the fistula is confined by the external sphincter and the ischiorectal fossa is unaffected.</a:t>
            </a:r>
          </a:p>
        </p:txBody>
      </p:sp>
      <p:pic>
        <p:nvPicPr>
          <p:cNvPr id="24579"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31988" y="304800"/>
            <a:ext cx="5329237" cy="33909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3881886163"/>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p:cNvSpPr txBox="1">
            <a:spLocks noChangeArrowheads="1"/>
          </p:cNvSpPr>
          <p:nvPr/>
        </p:nvSpPr>
        <p:spPr bwMode="auto">
          <a:xfrm>
            <a:off x="254000" y="3886200"/>
            <a:ext cx="8640763" cy="2614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12c.</a:t>
            </a:r>
            <a:r>
              <a:rPr lang="en-US">
                <a:latin typeface="Arial" pitchFamily="34" charset="0"/>
                <a:ea typeface="ＭＳ Ｐゴシック"/>
                <a:cs typeface="ＭＳ Ｐゴシック"/>
              </a:rPr>
              <a:t>  Grade 2 perianal fistula with an abscess. Coronal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axial </a:t>
            </a:r>
            <a:r>
              <a:rPr lang="en-US" b="1">
                <a:latin typeface="Arial" pitchFamily="34" charset="0"/>
                <a:ea typeface="ＭＳ Ｐゴシック"/>
                <a:cs typeface="ＭＳ Ｐゴシック"/>
              </a:rPr>
              <a:t>(b)</a:t>
            </a:r>
            <a:r>
              <a:rPr lang="en-US">
                <a:latin typeface="Arial" pitchFamily="34" charset="0"/>
                <a:ea typeface="ＭＳ Ｐゴシック"/>
                <a:cs typeface="ＭＳ Ｐゴシック"/>
              </a:rPr>
              <a:t>, and sagittal </a:t>
            </a:r>
            <a:r>
              <a:rPr lang="en-US" b="1">
                <a:latin typeface="Arial" pitchFamily="34" charset="0"/>
                <a:ea typeface="ＭＳ Ｐゴシック"/>
                <a:cs typeface="ＭＳ Ｐゴシック"/>
              </a:rPr>
              <a:t>(c)</a:t>
            </a:r>
            <a:r>
              <a:rPr lang="en-US">
                <a:latin typeface="Arial" pitchFamily="34" charset="0"/>
                <a:ea typeface="ＭＳ Ｐゴシック"/>
                <a:cs typeface="ＭＳ Ｐゴシック"/>
              </a:rPr>
              <a:t> dynamic contrast-enhanced MR images show an intersphincteric abscess, which is peripherally enhanced (curved arrow) and contains a central focus of nonenhancing pus (straight arrow). As viewed in all three planes, the fistula is confined by the external sphincter and the ischiorectal fossa is unaffected.</a:t>
            </a:r>
          </a:p>
        </p:txBody>
      </p:sp>
      <p:pic>
        <p:nvPicPr>
          <p:cNvPr id="2560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95500" y="381000"/>
            <a:ext cx="4970463" cy="33909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275925377"/>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239713" y="4038600"/>
            <a:ext cx="8640762" cy="26908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12a.</a:t>
            </a:r>
            <a:r>
              <a:rPr lang="en-US">
                <a:latin typeface="Arial" pitchFamily="34" charset="0"/>
                <a:ea typeface="ＭＳ Ｐゴシック"/>
                <a:cs typeface="ＭＳ Ｐゴシック"/>
              </a:rPr>
              <a:t>  Grade 2 perianal fistula with an abscess. Coronal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axial </a:t>
            </a:r>
            <a:r>
              <a:rPr lang="en-US" b="1">
                <a:latin typeface="Arial" pitchFamily="34" charset="0"/>
                <a:ea typeface="ＭＳ Ｐゴシック"/>
                <a:cs typeface="ＭＳ Ｐゴシック"/>
              </a:rPr>
              <a:t>(b)</a:t>
            </a:r>
            <a:r>
              <a:rPr lang="en-US">
                <a:latin typeface="Arial" pitchFamily="34" charset="0"/>
                <a:ea typeface="ＭＳ Ｐゴシック"/>
                <a:cs typeface="ＭＳ Ｐゴシック"/>
              </a:rPr>
              <a:t>, and sagittal </a:t>
            </a:r>
            <a:r>
              <a:rPr lang="en-US" b="1">
                <a:latin typeface="Arial" pitchFamily="34" charset="0"/>
                <a:ea typeface="ＭＳ Ｐゴシック"/>
                <a:cs typeface="ＭＳ Ｐゴシック"/>
              </a:rPr>
              <a:t>(c)</a:t>
            </a:r>
            <a:r>
              <a:rPr lang="en-US">
                <a:latin typeface="Arial" pitchFamily="34" charset="0"/>
                <a:ea typeface="ＭＳ Ｐゴシック"/>
                <a:cs typeface="ＭＳ Ｐゴシック"/>
              </a:rPr>
              <a:t> dynamic contrast-enhanced MR images show an intersphincteric abscess, which is peripherally enhanced (curved arrow) and contains a central focus of nonenhancing pus (straight arrow). As viewed in all three planes, the fistula is confined by the external sphincter and the ischiorectal fossa is unaffected.</a:t>
            </a:r>
          </a:p>
        </p:txBody>
      </p:sp>
      <p:pic>
        <p:nvPicPr>
          <p:cNvPr id="2662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47875" y="304800"/>
            <a:ext cx="5022850" cy="33909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3433838198"/>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58788" y="4876800"/>
            <a:ext cx="8640762" cy="1760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13.</a:t>
            </a:r>
            <a:r>
              <a:rPr lang="en-US">
                <a:latin typeface="Arial" pitchFamily="34" charset="0"/>
                <a:ea typeface="ＭＳ Ｐゴシック"/>
                <a:cs typeface="ＭＳ Ｐゴシック"/>
              </a:rPr>
              <a:t>  Grade 2 perianal fistula with an abscess. Axial T2-weighted MR image of a patient with Crohn disease shows an intersphincteric abscess (arrow) containing gas bubbles (arrowheads).</a:t>
            </a:r>
          </a:p>
        </p:txBody>
      </p:sp>
      <p:pic>
        <p:nvPicPr>
          <p:cNvPr id="2765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95400" y="304800"/>
            <a:ext cx="6619875" cy="42672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716214047"/>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274638" y="4876800"/>
            <a:ext cx="8640762" cy="1624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14.</a:t>
            </a:r>
            <a:r>
              <a:rPr lang="en-US">
                <a:latin typeface="Arial" pitchFamily="34" charset="0"/>
                <a:ea typeface="ＭＳ Ｐゴシック"/>
                <a:cs typeface="ＭＳ Ｐゴシック"/>
              </a:rPr>
              <a:t>  Grade 3 perianal fistula. Line diagram of the coronal view shows a right trans-sphincteric fistula (yellow track) crossing the ischiorectal fossa and piercing both layers of the sphincter complex.</a:t>
            </a:r>
          </a:p>
        </p:txBody>
      </p:sp>
      <p:pic>
        <p:nvPicPr>
          <p:cNvPr id="2867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152400"/>
            <a:ext cx="6400800" cy="45815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400203258"/>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274638" y="4648200"/>
            <a:ext cx="8640762" cy="1776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20b.</a:t>
            </a:r>
            <a:r>
              <a:rPr lang="en-US">
                <a:latin typeface="Arial" pitchFamily="34" charset="0"/>
                <a:ea typeface="ＭＳ Ｐゴシック"/>
                <a:cs typeface="ＭＳ Ｐゴシック"/>
              </a:rPr>
              <a:t>  Grade 4 perianal fistula with an abscess. Axial T2-weighted </a:t>
            </a:r>
            <a:r>
              <a:rPr lang="en-US" b="1">
                <a:latin typeface="Arial" pitchFamily="34" charset="0"/>
                <a:ea typeface="ＭＳ Ｐゴシック"/>
                <a:cs typeface="ＭＳ Ｐゴシック"/>
              </a:rPr>
              <a:t>(a)</a:t>
            </a:r>
            <a:r>
              <a:rPr lang="en-US">
                <a:latin typeface="Arial" pitchFamily="34" charset="0"/>
                <a:ea typeface="ＭＳ Ｐゴシック"/>
                <a:cs typeface="ＭＳ Ｐゴシック"/>
              </a:rPr>
              <a:t> and dynamic contrast-enhanced </a:t>
            </a:r>
            <a:r>
              <a:rPr lang="en-US" b="1">
                <a:latin typeface="Arial" pitchFamily="34" charset="0"/>
                <a:ea typeface="ＭＳ Ｐゴシック"/>
                <a:cs typeface="ＭＳ Ｐゴシック"/>
              </a:rPr>
              <a:t>(b)</a:t>
            </a:r>
            <a:r>
              <a:rPr lang="en-US">
                <a:latin typeface="Arial" pitchFamily="34" charset="0"/>
                <a:ea typeface="ＭＳ Ｐゴシック"/>
                <a:cs typeface="ＭＳ Ｐゴシック"/>
              </a:rPr>
              <a:t> MR images show a left trans-sphincteric fistula (straight arrow) with a left ischioanal fossa abscess (curved arrow) and nonenhancing pus in the cavity (arrowhead).</a:t>
            </a:r>
          </a:p>
        </p:txBody>
      </p:sp>
      <p:pic>
        <p:nvPicPr>
          <p:cNvPr id="29699"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62200" y="152400"/>
            <a:ext cx="4419600" cy="44767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2691392516"/>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76200" y="274638"/>
            <a:ext cx="8229600" cy="1143000"/>
          </a:xfrm>
        </p:spPr>
        <p:txBody>
          <a:bodyPr/>
          <a:lstStyle/>
          <a:p>
            <a:pPr eaLnBrk="1" hangingPunct="1"/>
            <a:r>
              <a:rPr lang="en-US" smtClean="0">
                <a:solidFill>
                  <a:srgbClr val="FFFF00"/>
                </a:solidFill>
                <a:latin typeface="Arial" pitchFamily="34" charset="0"/>
                <a:cs typeface="Arial" pitchFamily="34" charset="0"/>
              </a:rPr>
              <a:t>ĐẶT VẤN ĐỀ</a:t>
            </a:r>
          </a:p>
        </p:txBody>
      </p:sp>
      <p:sp>
        <p:nvSpPr>
          <p:cNvPr id="3" name="Content Placeholder 2"/>
          <p:cNvSpPr>
            <a:spLocks noGrp="1"/>
          </p:cNvSpPr>
          <p:nvPr>
            <p:ph idx="1"/>
          </p:nvPr>
        </p:nvSpPr>
        <p:spPr>
          <a:xfrm>
            <a:off x="609600" y="1524000"/>
            <a:ext cx="8001000" cy="4525963"/>
          </a:xfrm>
        </p:spPr>
        <p:txBody>
          <a:bodyPr rtlCol="0">
            <a:noAutofit/>
          </a:bodyPr>
          <a:lstStyle/>
          <a:p>
            <a:pPr eaLnBrk="1" fontAlgn="auto" hangingPunct="1">
              <a:spcAft>
                <a:spcPts val="0"/>
              </a:spcAft>
              <a:defRPr/>
            </a:pPr>
            <a:r>
              <a:rPr lang="en-US" sz="2800" dirty="0" err="1" smtClean="0">
                <a:latin typeface="Arial" pitchFamily="34" charset="0"/>
                <a:cs typeface="Arial" pitchFamily="34" charset="0"/>
              </a:rPr>
              <a:t>Áp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xe</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rò</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hậu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môn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đứng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hàng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thứ</a:t>
            </a:r>
            <a:r>
              <a:rPr lang="en-US" sz="2800" dirty="0" smtClean="0">
                <a:latin typeface="Arial" pitchFamily="34" charset="0"/>
                <a:cs typeface="Arial" pitchFamily="34" charset="0"/>
              </a:rPr>
              <a:t> 2 </a:t>
            </a:r>
            <a:r>
              <a:rPr lang="en-US" sz="2800" dirty="0" err="1" smtClean="0">
                <a:latin typeface="Arial" pitchFamily="34" charset="0"/>
                <a:cs typeface="Arial" pitchFamily="34" charset="0"/>
              </a:rPr>
              <a:t>sau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bệnh</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trĩ</a:t>
            </a:r>
            <a:r>
              <a:rPr lang="en-US" sz="2800" dirty="0" smtClean="0">
                <a:latin typeface="Arial" pitchFamily="34" charset="0"/>
                <a:cs typeface="Arial" pitchFamily="34" charset="0"/>
              </a:rPr>
              <a:t> ở </a:t>
            </a:r>
            <a:r>
              <a:rPr lang="en-US" sz="2800" dirty="0" err="1" smtClean="0">
                <a:latin typeface="Arial" pitchFamily="34" charset="0"/>
                <a:cs typeface="Arial" pitchFamily="34" charset="0"/>
              </a:rPr>
              <a:t>khoa</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hậu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môn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trực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tràng</a:t>
            </a:r>
            <a:r>
              <a:rPr lang="en-US" sz="2800" dirty="0" smtClean="0">
                <a:latin typeface="Arial" pitchFamily="34" charset="0"/>
                <a:cs typeface="Arial" pitchFamily="34" charset="0"/>
              </a:rPr>
              <a:t>.</a:t>
            </a:r>
          </a:p>
          <a:p>
            <a:pPr eaLnBrk="1" fontAlgn="auto" hangingPunct="1">
              <a:spcAft>
                <a:spcPts val="0"/>
              </a:spcAft>
              <a:defRPr/>
            </a:pPr>
            <a:r>
              <a:rPr lang="en-US" sz="2800" dirty="0" err="1" smtClean="0">
                <a:latin typeface="Arial" pitchFamily="34" charset="0"/>
                <a:cs typeface="Arial" pitchFamily="34" charset="0"/>
              </a:rPr>
              <a:t>Những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vấn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đề</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cần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bàn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luận</a:t>
            </a:r>
            <a:r>
              <a:rPr lang="en-US" sz="2800" dirty="0" smtClean="0">
                <a:latin typeface="Arial" pitchFamily="34" charset="0"/>
                <a:cs typeface="Arial" pitchFamily="34" charset="0"/>
              </a:rPr>
              <a:t>:</a:t>
            </a:r>
          </a:p>
          <a:p>
            <a:pPr marL="0" indent="0" eaLnBrk="1" fontAlgn="auto" hangingPunct="1">
              <a:spcAft>
                <a:spcPts val="0"/>
              </a:spcAft>
              <a:buFont typeface="Arial" pitchFamily="34" charset="0"/>
              <a:buNone/>
              <a:defRPr/>
            </a:pPr>
            <a:r>
              <a:rPr lang="en-US" sz="2800" dirty="0" smtClean="0">
                <a:latin typeface="Arial" pitchFamily="34" charset="0"/>
                <a:cs typeface="Arial" pitchFamily="34" charset="0"/>
              </a:rPr>
              <a:t>	- </a:t>
            </a:r>
            <a:r>
              <a:rPr lang="en-US" sz="2800" dirty="0" err="1" smtClean="0">
                <a:latin typeface="Arial" pitchFamily="34" charset="0"/>
                <a:cs typeface="Arial" pitchFamily="34" charset="0"/>
              </a:rPr>
              <a:t>Bệnh</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sinh</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rò</a:t>
            </a:r>
            <a:r>
              <a:rPr lang="en-US" sz="2800" dirty="0" smtClean="0">
                <a:latin typeface="Arial" pitchFamily="34" charset="0"/>
                <a:cs typeface="Arial" pitchFamily="34" charset="0"/>
              </a:rPr>
              <a:t> do </a:t>
            </a:r>
            <a:r>
              <a:rPr lang="en-US" sz="2800" dirty="0" err="1" smtClean="0">
                <a:latin typeface="Arial" pitchFamily="34" charset="0"/>
                <a:cs typeface="Arial" pitchFamily="34" charset="0"/>
              </a:rPr>
              <a:t>lao</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Crohn</a:t>
            </a:r>
            <a:r>
              <a:rPr lang="en-US" sz="2800" dirty="0" smtClean="0">
                <a:latin typeface="Arial" pitchFamily="34" charset="0"/>
                <a:cs typeface="Arial" pitchFamily="34" charset="0"/>
              </a:rPr>
              <a:t>.</a:t>
            </a:r>
          </a:p>
          <a:p>
            <a:pPr marL="0" indent="0" eaLnBrk="1" fontAlgn="auto" hangingPunct="1">
              <a:spcAft>
                <a:spcPts val="0"/>
              </a:spcAft>
              <a:buFont typeface="Arial" pitchFamily="34" charset="0"/>
              <a:buNone/>
              <a:defRPr/>
            </a:pPr>
            <a:r>
              <a:rPr lang="en-US" sz="2800" dirty="0">
                <a:latin typeface="Arial" pitchFamily="34" charset="0"/>
                <a:cs typeface="Arial" pitchFamily="34" charset="0"/>
              </a:rPr>
              <a:t>	</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Yếu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tố</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làm</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rò</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tái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phát</a:t>
            </a:r>
            <a:r>
              <a:rPr lang="en-US" sz="2800" dirty="0" smtClean="0">
                <a:latin typeface="Arial" pitchFamily="34" charset="0"/>
                <a:cs typeface="Arial" pitchFamily="34" charset="0"/>
              </a:rPr>
              <a:t>.</a:t>
            </a:r>
          </a:p>
          <a:p>
            <a:pPr marL="0" indent="0" eaLnBrk="1" fontAlgn="auto" hangingPunct="1">
              <a:spcAft>
                <a:spcPts val="0"/>
              </a:spcAft>
              <a:buFont typeface="Arial" pitchFamily="34" charset="0"/>
              <a:buNone/>
              <a:defRPr/>
            </a:pPr>
            <a:r>
              <a:rPr lang="en-US" sz="2800" dirty="0">
                <a:latin typeface="Arial" pitchFamily="34" charset="0"/>
                <a:cs typeface="Arial" pitchFamily="34" charset="0"/>
              </a:rPr>
              <a:t> </a:t>
            </a:r>
            <a:r>
              <a:rPr lang="en-US" sz="2800" dirty="0" smtClean="0">
                <a:latin typeface="Arial" pitchFamily="34" charset="0"/>
                <a:cs typeface="Arial" pitchFamily="34" charset="0"/>
              </a:rPr>
              <a:t>         - </a:t>
            </a:r>
            <a:r>
              <a:rPr lang="en-US" sz="2800" dirty="0" err="1" smtClean="0">
                <a:latin typeface="Arial" pitchFamily="34" charset="0"/>
                <a:cs typeface="Arial" pitchFamily="34" charset="0"/>
              </a:rPr>
              <a:t>Tỷ</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lệ</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áp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xe</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rò</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móng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ngựa</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tăng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cao</a:t>
            </a:r>
            <a:r>
              <a:rPr lang="en-US" sz="2800" dirty="0" smtClean="0">
                <a:latin typeface="Arial" pitchFamily="34" charset="0"/>
                <a:cs typeface="Arial" pitchFamily="34" charset="0"/>
              </a:rPr>
              <a:t>.</a:t>
            </a:r>
          </a:p>
          <a:p>
            <a:pPr marL="0" indent="0" eaLnBrk="1" fontAlgn="auto" hangingPunct="1">
              <a:spcAft>
                <a:spcPts val="0"/>
              </a:spcAft>
              <a:buFont typeface="Arial" pitchFamily="34" charset="0"/>
              <a:buNone/>
              <a:defRPr/>
            </a:pPr>
            <a:r>
              <a:rPr lang="en-US" sz="2800" dirty="0" smtClean="0">
                <a:latin typeface="Arial" pitchFamily="34" charset="0"/>
                <a:cs typeface="Arial" pitchFamily="34" charset="0"/>
              </a:rPr>
              <a:t>	- </a:t>
            </a:r>
            <a:r>
              <a:rPr lang="en-US" sz="2800" dirty="0" err="1" smtClean="0">
                <a:latin typeface="Arial" pitchFamily="34" charset="0"/>
                <a:cs typeface="Arial" pitchFamily="34" charset="0"/>
              </a:rPr>
              <a:t>Chọn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lựa</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chẩn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đoán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hình</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ảnh</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chính</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xác</a:t>
            </a:r>
            <a:r>
              <a:rPr lang="en-US" sz="2800" dirty="0" smtClean="0">
                <a:latin typeface="Arial" pitchFamily="34" charset="0"/>
                <a:cs typeface="Arial" pitchFamily="34" charset="0"/>
              </a:rPr>
              <a:t>.</a:t>
            </a:r>
          </a:p>
          <a:p>
            <a:pPr marL="0" indent="0" eaLnBrk="1" fontAlgn="auto" hangingPunct="1">
              <a:spcAft>
                <a:spcPts val="0"/>
              </a:spcAft>
              <a:buFont typeface="Arial" pitchFamily="34" charset="0"/>
              <a:buNone/>
              <a:defRPr/>
            </a:pPr>
            <a:r>
              <a:rPr lang="en-US" sz="2800" dirty="0" smtClean="0">
                <a:latin typeface="Arial" pitchFamily="34" charset="0"/>
                <a:cs typeface="Arial" pitchFamily="34" charset="0"/>
              </a:rPr>
              <a:t>	- </a:t>
            </a:r>
            <a:r>
              <a:rPr lang="en-US" sz="2800" dirty="0" err="1" smtClean="0">
                <a:latin typeface="Arial" pitchFamily="34" charset="0"/>
                <a:cs typeface="Arial" pitchFamily="34" charset="0"/>
              </a:rPr>
              <a:t>Hướng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dẫn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điều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trị</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của</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Đức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Mỹ</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về</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các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phương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pháp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điều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trị</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dựa</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trên</a:t>
            </a:r>
            <a:r>
              <a:rPr lang="en-US" sz="2800" dirty="0" smtClean="0">
                <a:latin typeface="Arial" pitchFamily="34" charset="0"/>
                <a:cs typeface="Arial" pitchFamily="34" charset="0"/>
              </a:rPr>
              <a:t> y </a:t>
            </a:r>
            <a:r>
              <a:rPr lang="en-US" sz="2800" dirty="0" err="1" smtClean="0">
                <a:latin typeface="Arial" pitchFamily="34" charset="0"/>
                <a:cs typeface="Arial" pitchFamily="34" charset="0"/>
              </a:rPr>
              <a:t>học</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chứng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cớ</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xmlns="" val="6559618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276225" y="4559300"/>
            <a:ext cx="8640763" cy="2006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15.</a:t>
            </a:r>
            <a:r>
              <a:rPr lang="en-US">
                <a:latin typeface="Arial" pitchFamily="34" charset="0"/>
                <a:ea typeface="ＭＳ Ｐゴシック"/>
                <a:cs typeface="ＭＳ Ｐゴシック"/>
              </a:rPr>
              <a:t>  Grade 3 perianal fistula. Coronal dynamic contrast-enhanced MR image shows a right trans-sphincteric fistula (arrow) and inflammatory change in the right ischiorectal fossa. Note the entry site in the middle third of the anal canal.</a:t>
            </a:r>
          </a:p>
        </p:txBody>
      </p:sp>
      <p:pic>
        <p:nvPicPr>
          <p:cNvPr id="3072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81200" y="457200"/>
            <a:ext cx="4452938" cy="38100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663125891"/>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p:cNvSpPr txBox="1">
            <a:spLocks noChangeArrowheads="1"/>
          </p:cNvSpPr>
          <p:nvPr/>
        </p:nvSpPr>
        <p:spPr bwMode="auto">
          <a:xfrm>
            <a:off x="277813" y="5105400"/>
            <a:ext cx="8640762" cy="1243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21.</a:t>
            </a:r>
            <a:r>
              <a:rPr lang="en-US">
                <a:latin typeface="Arial" pitchFamily="34" charset="0"/>
                <a:ea typeface="ＭＳ Ｐゴシック"/>
                <a:cs typeface="ＭＳ Ｐゴシック"/>
              </a:rPr>
              <a:t>  Grade 4 perianal fistula with an abscess. Line diagram of the axial view shows intersphincteric and ischioanal fossa components of the abscess (</a:t>
            </a:r>
            <a:r>
              <a:rPr lang="en-US" i="1">
                <a:latin typeface="Arial" pitchFamily="34" charset="0"/>
                <a:ea typeface="ＭＳ Ｐゴシック"/>
                <a:cs typeface="ＭＳ Ｐゴシック"/>
              </a:rPr>
              <a:t>a</a:t>
            </a:r>
            <a:r>
              <a:rPr lang="en-US">
                <a:latin typeface="Arial" pitchFamily="34" charset="0"/>
                <a:ea typeface="ＭＳ Ｐゴシック"/>
                <a:cs typeface="ＭＳ Ｐゴシック"/>
              </a:rPr>
              <a:t>).</a:t>
            </a:r>
          </a:p>
        </p:txBody>
      </p:sp>
      <p:pic>
        <p:nvPicPr>
          <p:cNvPr id="3174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90600" y="381000"/>
            <a:ext cx="7262813" cy="44196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3000258264"/>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277813" y="4648200"/>
            <a:ext cx="8640762" cy="1776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22.</a:t>
            </a:r>
            <a:r>
              <a:rPr lang="en-US">
                <a:latin typeface="Arial" pitchFamily="34" charset="0"/>
                <a:ea typeface="ＭＳ Ｐゴシック"/>
                <a:cs typeface="ＭＳ Ｐゴシック"/>
              </a:rPr>
              <a:t>  Grade 4 perianal fistula with an abscess. Axial T2-weighted MR image shows a left trans-sphincteric fistula (straight arrow) with intersphincteric and left ischioanal fossa components of the abscess (curved arrows).</a:t>
            </a:r>
          </a:p>
        </p:txBody>
      </p:sp>
      <p:pic>
        <p:nvPicPr>
          <p:cNvPr id="3277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90600" y="304800"/>
            <a:ext cx="6902450" cy="41910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711083811"/>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p:cNvSpPr txBox="1">
            <a:spLocks noChangeArrowheads="1"/>
          </p:cNvSpPr>
          <p:nvPr/>
        </p:nvSpPr>
        <p:spPr bwMode="auto">
          <a:xfrm>
            <a:off x="277813" y="5105400"/>
            <a:ext cx="8640762" cy="13192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23.</a:t>
            </a:r>
            <a:r>
              <a:rPr lang="en-US">
                <a:latin typeface="Arial" pitchFamily="34" charset="0"/>
                <a:ea typeface="ＭＳ Ｐゴシック"/>
                <a:cs typeface="ＭＳ Ｐゴシック"/>
              </a:rPr>
              <a:t>  Grade 5 perianal fistula with an abscess. Line diagram of the coronal view shows a pelvic abscess (</a:t>
            </a:r>
            <a:r>
              <a:rPr lang="en-US" i="1">
                <a:latin typeface="Arial" pitchFamily="34" charset="0"/>
                <a:ea typeface="ＭＳ Ｐゴシック"/>
                <a:cs typeface="ＭＳ Ｐゴシック"/>
              </a:rPr>
              <a:t>a</a:t>
            </a:r>
            <a:r>
              <a:rPr lang="en-US">
                <a:latin typeface="Arial" pitchFamily="34" charset="0"/>
                <a:ea typeface="ＭＳ Ｐゴシック"/>
                <a:cs typeface="ＭＳ Ｐゴシック"/>
              </a:rPr>
              <a:t>) with a translevator fistula traversing the ischiorectal fossa.</a:t>
            </a:r>
          </a:p>
        </p:txBody>
      </p:sp>
      <p:pic>
        <p:nvPicPr>
          <p:cNvPr id="3379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43000" y="228600"/>
            <a:ext cx="6400800" cy="46926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92902754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304800" y="4846638"/>
            <a:ext cx="8640763" cy="1547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5000" rIns="90000" bIns="45000"/>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algn="just" eaLnBrk="1" hangingPunct="1"/>
            <a:r>
              <a:rPr lang="en-US" b="1">
                <a:latin typeface="Arial" pitchFamily="34" charset="0"/>
                <a:ea typeface="ＭＳ Ｐゴシック"/>
                <a:cs typeface="ＭＳ Ｐゴシック"/>
              </a:rPr>
              <a:t>Figure 24.</a:t>
            </a:r>
            <a:r>
              <a:rPr lang="en-US">
                <a:latin typeface="Arial" pitchFamily="34" charset="0"/>
                <a:ea typeface="ＭＳ Ｐゴシック"/>
                <a:cs typeface="ＭＳ Ｐゴシック"/>
              </a:rPr>
              <a:t>  Grade 5 perianal fistula. Coronal dynamic contrast-enhanced MR image shows a right translevator fistula (straight arrow) with extensive supralevator horseshoe ramification (curved arrows).</a:t>
            </a:r>
          </a:p>
        </p:txBody>
      </p:sp>
      <p:pic>
        <p:nvPicPr>
          <p:cNvPr id="34819"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0" y="342900"/>
            <a:ext cx="5943600" cy="42529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219899717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76200"/>
            <a:ext cx="8229600" cy="1143000"/>
          </a:xfrm>
        </p:spPr>
        <p:txBody>
          <a:bodyPr/>
          <a:lstStyle/>
          <a:p>
            <a:r>
              <a:rPr lang="en-US" smtClean="0">
                <a:latin typeface="Arial" pitchFamily="34" charset="0"/>
                <a:cs typeface="Arial" pitchFamily="34" charset="0"/>
              </a:rPr>
              <a:t>Garg classification</a:t>
            </a:r>
            <a:endParaRPr lang="en-US" smtClean="0"/>
          </a:p>
        </p:txBody>
      </p:sp>
      <p:sp>
        <p:nvSpPr>
          <p:cNvPr id="36867" name="Content Placeholder 2"/>
          <p:cNvSpPr>
            <a:spLocks noGrp="1"/>
          </p:cNvSpPr>
          <p:nvPr>
            <p:ph idx="1"/>
          </p:nvPr>
        </p:nvSpPr>
        <p:spPr>
          <a:xfrm>
            <a:off x="381000" y="1295400"/>
            <a:ext cx="8382000" cy="4525963"/>
          </a:xfrm>
        </p:spPr>
        <p:txBody>
          <a:bodyPr>
            <a:normAutofit fontScale="92500"/>
          </a:bodyPr>
          <a:lstStyle/>
          <a:p>
            <a:pPr algn="just"/>
            <a:r>
              <a:rPr lang="en-US" sz="2400" smtClean="0">
                <a:latin typeface="Arial" pitchFamily="34" charset="0"/>
                <a:cs typeface="Arial" pitchFamily="34" charset="0"/>
              </a:rPr>
              <a:t>Garg classification: This was done by Pankaj Garg in 2017.</a:t>
            </a:r>
            <a:r>
              <a:rPr lang="en-US" sz="2400" baseline="30000" smtClean="0">
                <a:latin typeface="Arial" pitchFamily="34" charset="0"/>
                <a:cs typeface="Arial" pitchFamily="34" charset="0"/>
                <a:hlinkClick r:id="rId2"/>
              </a:rPr>
              <a:t>[7]</a:t>
            </a:r>
            <a:r>
              <a:rPr lang="en-US" sz="2400" smtClean="0">
                <a:latin typeface="Arial" pitchFamily="34" charset="0"/>
                <a:cs typeface="Arial" pitchFamily="34" charset="0"/>
              </a:rPr>
              <a:t> This classification is improvement over both Parks and St James University Hospital Classification. This was based on MRI studies and operative findings in 440 patients. It classified the fistula in five grades. The grades of this classification correlate quite well with the severity of the disease. Grade I &amp; II are simpler fistulas and can be managed by Fistulotomy whereas grade III-V are complex fistulas in which fistulotomy should be not be done. They should be managed by Fistula experts. Unlike Park's and St James University Hospital Classification, this correlation is quite accurate with Garg's classification. Therefore this new classification is useful to both surgeons and radiologists</a:t>
            </a:r>
          </a:p>
          <a:p>
            <a:endParaRPr lang="en-US" smtClean="0">
              <a:latin typeface="Arial" pitchFamily="34" charset="0"/>
              <a:cs typeface="Arial" pitchFamily="34" charset="0"/>
            </a:endParaRPr>
          </a:p>
        </p:txBody>
      </p:sp>
    </p:spTree>
    <p:extLst>
      <p:ext uri="{BB962C8B-B14F-4D97-AF65-F5344CB8AC3E}">
        <p14:creationId xmlns:p14="http://schemas.microsoft.com/office/powerpoint/2010/main" xmlns="" val="8933775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533400"/>
            <a:ext cx="7772400" cy="1143000"/>
          </a:xfrm>
        </p:spPr>
        <p:txBody>
          <a:bodyPr/>
          <a:lstStyle/>
          <a:p>
            <a:pPr eaLnBrk="1" hangingPunct="1"/>
            <a:r>
              <a:rPr lang="en-US" b="1" smtClean="0">
                <a:solidFill>
                  <a:srgbClr val="FFFF66"/>
                </a:solidFill>
                <a:latin typeface="VNI-Times" pitchFamily="2" charset="0"/>
              </a:rPr>
              <a:t>NGUYEÂN NHAÂN</a:t>
            </a:r>
          </a:p>
        </p:txBody>
      </p:sp>
      <p:sp>
        <p:nvSpPr>
          <p:cNvPr id="37891" name="Rectangle 3"/>
          <p:cNvSpPr>
            <a:spLocks noGrp="1" noChangeArrowheads="1"/>
          </p:cNvSpPr>
          <p:nvPr>
            <p:ph idx="1"/>
          </p:nvPr>
        </p:nvSpPr>
        <p:spPr>
          <a:xfrm>
            <a:off x="685800" y="1981200"/>
            <a:ext cx="8153400" cy="4114800"/>
          </a:xfrm>
        </p:spPr>
        <p:txBody>
          <a:bodyPr/>
          <a:lstStyle/>
          <a:p>
            <a:pPr eaLnBrk="1" hangingPunct="1">
              <a:lnSpc>
                <a:spcPct val="130000"/>
              </a:lnSpc>
              <a:spcBef>
                <a:spcPct val="0"/>
              </a:spcBef>
              <a:buFont typeface="Wingdings" pitchFamily="2" charset="2"/>
              <a:buNone/>
            </a:pPr>
            <a:r>
              <a:rPr lang="en-US" sz="2800" b="1" smtClean="0">
                <a:solidFill>
                  <a:schemeClr val="tx2"/>
                </a:solidFill>
                <a:latin typeface="VNI-Avo" pitchFamily="2" charset="0"/>
              </a:rPr>
              <a:t>ÑAËC HIEÄU  10%</a:t>
            </a:r>
          </a:p>
          <a:p>
            <a:pPr eaLnBrk="1" hangingPunct="1">
              <a:lnSpc>
                <a:spcPct val="130000"/>
              </a:lnSpc>
              <a:spcBef>
                <a:spcPct val="0"/>
              </a:spcBef>
              <a:buFont typeface="Wingdings" pitchFamily="2" charset="2"/>
              <a:buNone/>
            </a:pPr>
            <a:r>
              <a:rPr lang="en-US" sz="2800" smtClean="0">
                <a:solidFill>
                  <a:srgbClr val="CCCCFF"/>
                </a:solidFill>
                <a:latin typeface="VNI-Helve" pitchFamily="2" charset="0"/>
              </a:rPr>
              <a:t>		</a:t>
            </a:r>
            <a:r>
              <a:rPr lang="en-US" sz="2800" b="1" smtClean="0">
                <a:solidFill>
                  <a:srgbClr val="66FF33"/>
                </a:solidFill>
                <a:latin typeface="VNI-Helve" pitchFamily="2" charset="0"/>
              </a:rPr>
              <a:t>Nhieãm truøng :	Lao, Crohn, HIV ,Naám…</a:t>
            </a:r>
          </a:p>
          <a:p>
            <a:pPr eaLnBrk="1" hangingPunct="1">
              <a:lnSpc>
                <a:spcPct val="130000"/>
              </a:lnSpc>
              <a:spcBef>
                <a:spcPct val="0"/>
              </a:spcBef>
              <a:buFont typeface="Wingdings" pitchFamily="2" charset="2"/>
              <a:buNone/>
            </a:pPr>
            <a:r>
              <a:rPr lang="en-US" sz="2800" b="1" smtClean="0">
                <a:solidFill>
                  <a:srgbClr val="66FF33"/>
                </a:solidFill>
                <a:latin typeface="VNI-Helve" pitchFamily="2" charset="0"/>
              </a:rPr>
              <a:t>		Ung thö </a:t>
            </a:r>
          </a:p>
          <a:p>
            <a:pPr eaLnBrk="1" hangingPunct="1">
              <a:lnSpc>
                <a:spcPct val="130000"/>
              </a:lnSpc>
              <a:spcBef>
                <a:spcPct val="0"/>
              </a:spcBef>
              <a:buFont typeface="Wingdings" pitchFamily="2" charset="2"/>
              <a:buNone/>
            </a:pPr>
            <a:r>
              <a:rPr lang="en-US" sz="2800" b="1" smtClean="0">
                <a:solidFill>
                  <a:srgbClr val="66FF33"/>
                </a:solidFill>
                <a:latin typeface="VNI-Helve" pitchFamily="2" charset="0"/>
              </a:rPr>
              <a:t>		Chaán thöông</a:t>
            </a:r>
          </a:p>
          <a:p>
            <a:pPr eaLnBrk="1" hangingPunct="1">
              <a:lnSpc>
                <a:spcPct val="130000"/>
              </a:lnSpc>
              <a:spcBef>
                <a:spcPct val="0"/>
              </a:spcBef>
              <a:buFont typeface="Wingdings" pitchFamily="2" charset="2"/>
              <a:buNone/>
            </a:pPr>
            <a:r>
              <a:rPr lang="en-US" sz="2800" b="1" smtClean="0">
                <a:solidFill>
                  <a:srgbClr val="66FF33"/>
                </a:solidFill>
                <a:latin typeface="VNI-Helve" pitchFamily="2" charset="0"/>
              </a:rPr>
              <a:t>		Chieáu xaï</a:t>
            </a:r>
          </a:p>
          <a:p>
            <a:pPr eaLnBrk="1" hangingPunct="1">
              <a:lnSpc>
                <a:spcPct val="130000"/>
              </a:lnSpc>
              <a:spcBef>
                <a:spcPct val="0"/>
              </a:spcBef>
              <a:buFont typeface="Wingdings" pitchFamily="2" charset="2"/>
              <a:buNone/>
            </a:pPr>
            <a:r>
              <a:rPr lang="en-US" sz="2800" b="1" smtClean="0">
                <a:solidFill>
                  <a:schemeClr val="tx2"/>
                </a:solidFill>
                <a:latin typeface="VNI-Avo" pitchFamily="2" charset="0"/>
              </a:rPr>
              <a:t>KHOÂNG ÑAËC HIEÄU  90%</a:t>
            </a:r>
          </a:p>
          <a:p>
            <a:pPr eaLnBrk="1" hangingPunct="1">
              <a:lnSpc>
                <a:spcPct val="130000"/>
              </a:lnSpc>
              <a:spcBef>
                <a:spcPct val="0"/>
              </a:spcBef>
              <a:buFont typeface="Wingdings" pitchFamily="2" charset="2"/>
              <a:buNone/>
            </a:pPr>
            <a:r>
              <a:rPr lang="en-US" sz="2800" smtClean="0">
                <a:solidFill>
                  <a:srgbClr val="CCCCFF"/>
                </a:solidFill>
                <a:latin typeface="VNI-Helve" pitchFamily="2" charset="0"/>
              </a:rPr>
              <a:t>	     </a:t>
            </a:r>
            <a:r>
              <a:rPr lang="en-US" sz="2800" b="1" smtClean="0">
                <a:solidFill>
                  <a:srgbClr val="66FF33"/>
                </a:solidFill>
                <a:latin typeface="VNI-Avo" pitchFamily="2" charset="0"/>
              </a:rPr>
              <a:t>Nhieãm truøng Khe - Tuyeán</a:t>
            </a:r>
          </a:p>
        </p:txBody>
      </p:sp>
    </p:spTree>
    <p:extLst>
      <p:ext uri="{BB962C8B-B14F-4D97-AF65-F5344CB8AC3E}">
        <p14:creationId xmlns:p14="http://schemas.microsoft.com/office/powerpoint/2010/main" xmlns="" val="21294443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762000" y="381000"/>
            <a:ext cx="7772400" cy="1143000"/>
          </a:xfrm>
        </p:spPr>
        <p:txBody>
          <a:bodyPr/>
          <a:lstStyle/>
          <a:p>
            <a:pPr eaLnBrk="1" hangingPunct="1"/>
            <a:r>
              <a:rPr lang="en-US" dirty="0" err="1" smtClean="0">
                <a:solidFill>
                  <a:srgbClr val="FFFF00"/>
                </a:solidFill>
                <a:latin typeface="Arial" pitchFamily="34" charset="0"/>
                <a:cs typeface="Arial" pitchFamily="34" charset="0"/>
              </a:rPr>
              <a:t>Rò</a:t>
            </a:r>
            <a:r>
              <a:rPr lang="en-US" dirty="0" smtClean="0">
                <a:solidFill>
                  <a:srgbClr val="FFFF00"/>
                </a:solidFill>
                <a:latin typeface="Arial" pitchFamily="34" charset="0"/>
                <a:cs typeface="Arial" pitchFamily="34" charset="0"/>
              </a:rPr>
              <a:t> </a:t>
            </a:r>
            <a:r>
              <a:rPr lang="en-US" dirty="0" err="1" smtClean="0">
                <a:solidFill>
                  <a:srgbClr val="FFFF00"/>
                </a:solidFill>
                <a:latin typeface="Arial" pitchFamily="34" charset="0"/>
                <a:cs typeface="Arial" pitchFamily="34" charset="0"/>
              </a:rPr>
              <a:t>hậu</a:t>
            </a:r>
            <a:r>
              <a:rPr lang="en-US" dirty="0" smtClean="0">
                <a:solidFill>
                  <a:srgbClr val="FFFF00"/>
                </a:solidFill>
                <a:latin typeface="Arial" pitchFamily="34" charset="0"/>
                <a:cs typeface="Arial" pitchFamily="34" charset="0"/>
              </a:rPr>
              <a:t> </a:t>
            </a:r>
            <a:r>
              <a:rPr lang="en-US" dirty="0" err="1" smtClean="0">
                <a:solidFill>
                  <a:srgbClr val="FFFF00"/>
                </a:solidFill>
                <a:latin typeface="Arial" pitchFamily="34" charset="0"/>
                <a:cs typeface="Arial" pitchFamily="34" charset="0"/>
              </a:rPr>
              <a:t>môn</a:t>
            </a:r>
            <a:r>
              <a:rPr lang="en-US" dirty="0" smtClean="0">
                <a:solidFill>
                  <a:srgbClr val="FFFF00"/>
                </a:solidFill>
                <a:latin typeface="Arial" pitchFamily="34" charset="0"/>
                <a:cs typeface="Arial" pitchFamily="34" charset="0"/>
              </a:rPr>
              <a:t> do </a:t>
            </a:r>
            <a:r>
              <a:rPr lang="en-US" dirty="0" err="1" smtClean="0">
                <a:solidFill>
                  <a:srgbClr val="FFFF00"/>
                </a:solidFill>
                <a:latin typeface="Arial" pitchFamily="34" charset="0"/>
                <a:cs typeface="Arial" pitchFamily="34" charset="0"/>
              </a:rPr>
              <a:t>lao</a:t>
            </a:r>
            <a:endParaRPr lang="en-US" dirty="0" smtClean="0">
              <a:solidFill>
                <a:srgbClr val="FFFF00"/>
              </a:solidFill>
              <a:latin typeface="Arial" pitchFamily="34" charset="0"/>
              <a:cs typeface="Arial" pitchFamily="34" charset="0"/>
            </a:endParaRPr>
          </a:p>
        </p:txBody>
      </p:sp>
      <p:sp>
        <p:nvSpPr>
          <p:cNvPr id="3" name="Content Placeholder 2"/>
          <p:cNvSpPr>
            <a:spLocks noGrp="1"/>
          </p:cNvSpPr>
          <p:nvPr>
            <p:ph idx="1"/>
          </p:nvPr>
        </p:nvSpPr>
        <p:spPr>
          <a:xfrm>
            <a:off x="1066800" y="1600200"/>
            <a:ext cx="7315200" cy="4525963"/>
          </a:xfrm>
        </p:spPr>
        <p:txBody>
          <a:bodyPr rtlCol="0">
            <a:normAutofit lnSpcReduction="10000"/>
          </a:bodyPr>
          <a:lstStyle/>
          <a:p>
            <a:pPr eaLnBrk="1" fontAlgn="auto" hangingPunct="1">
              <a:lnSpc>
                <a:spcPct val="150000"/>
              </a:lnSpc>
              <a:spcAft>
                <a:spcPts val="0"/>
              </a:spcAft>
              <a:defRPr/>
            </a:pPr>
            <a:r>
              <a:rPr lang="en-US" smtClean="0">
                <a:latin typeface="Arial" pitchFamily="34" charset="0"/>
                <a:cs typeface="Arial" pitchFamily="34" charset="0"/>
              </a:rPr>
              <a:t>Trong 768 ca rò hậu môn năm 2017, ghi nhận tỷ lệ 7 ca do lao / 761 ca rò do viêm (0,91%)</a:t>
            </a:r>
          </a:p>
          <a:p>
            <a:pPr eaLnBrk="1" fontAlgn="auto" hangingPunct="1">
              <a:lnSpc>
                <a:spcPct val="150000"/>
              </a:lnSpc>
              <a:spcAft>
                <a:spcPts val="0"/>
              </a:spcAft>
              <a:defRPr/>
            </a:pPr>
            <a:r>
              <a:rPr lang="en-US" smtClean="0">
                <a:latin typeface="Arial" pitchFamily="34" charset="0"/>
                <a:cs typeface="Arial" pitchFamily="34" charset="0"/>
              </a:rPr>
              <a:t>Tuổi lớn nhất là 61t, nhỏ nhất là 24t , tuổi trung bình 40t. </a:t>
            </a:r>
          </a:p>
          <a:p>
            <a:pPr eaLnBrk="1" fontAlgn="auto" hangingPunct="1">
              <a:lnSpc>
                <a:spcPct val="150000"/>
              </a:lnSpc>
              <a:spcAft>
                <a:spcPts val="0"/>
              </a:spcAft>
              <a:defRPr/>
            </a:pPr>
            <a:r>
              <a:rPr lang="en-US" smtClean="0">
                <a:latin typeface="Arial" pitchFamily="34" charset="0"/>
                <a:cs typeface="Arial" pitchFamily="34" charset="0"/>
              </a:rPr>
              <a:t>Tất cả là nam.</a:t>
            </a:r>
          </a:p>
        </p:txBody>
      </p:sp>
    </p:spTree>
    <p:extLst>
      <p:ext uri="{BB962C8B-B14F-4D97-AF65-F5344CB8AC3E}">
        <p14:creationId xmlns:p14="http://schemas.microsoft.com/office/powerpoint/2010/main" xmlns="" val="3654878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000" y="169863"/>
            <a:ext cx="6629400" cy="631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357690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000" y="169863"/>
            <a:ext cx="6629400" cy="631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78392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524000" y="1447800"/>
            <a:ext cx="6172200" cy="3657600"/>
          </a:xfrm>
        </p:spPr>
        <p:txBody>
          <a:bodyPr/>
          <a:lstStyle/>
          <a:p>
            <a:pPr algn="just" eaLnBrk="1" hangingPunct="1">
              <a:lnSpc>
                <a:spcPct val="120000"/>
              </a:lnSpc>
            </a:pPr>
            <a:r>
              <a:rPr lang="en-US" sz="3200" dirty="0" err="1" smtClean="0">
                <a:latin typeface="Arial" pitchFamily="34" charset="0"/>
                <a:cs typeface="Arial" pitchFamily="34" charset="0"/>
              </a:rPr>
              <a:t>Áp</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xe</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quanh</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hậu</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môn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và</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rò</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hậu</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môn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là</a:t>
            </a:r>
            <a:r>
              <a:rPr lang="en-US" sz="3200" dirty="0" smtClean="0">
                <a:latin typeface="Arial" pitchFamily="34" charset="0"/>
                <a:cs typeface="Arial" pitchFamily="34" charset="0"/>
              </a:rPr>
              <a:t> do </a:t>
            </a:r>
            <a:r>
              <a:rPr lang="en-US" sz="3200" dirty="0" err="1" smtClean="0">
                <a:latin typeface="Arial" pitchFamily="34" charset="0"/>
                <a:cs typeface="Arial" pitchFamily="34" charset="0"/>
              </a:rPr>
              <a:t>cùng</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nguyên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nhân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và</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thể</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hiện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trên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lâm</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sàng</a:t>
            </a:r>
            <a:r>
              <a:rPr lang="en-US" sz="3200" dirty="0" smtClean="0">
                <a:latin typeface="Arial" pitchFamily="34" charset="0"/>
                <a:cs typeface="Arial" pitchFamily="34" charset="0"/>
              </a:rPr>
              <a:t> 2 </a:t>
            </a:r>
            <a:r>
              <a:rPr lang="en-US" sz="3200" dirty="0" err="1" smtClean="0">
                <a:latin typeface="Arial" pitchFamily="34" charset="0"/>
                <a:cs typeface="Arial" pitchFamily="34" charset="0"/>
              </a:rPr>
              <a:t>dạng</a:t>
            </a:r>
            <a:r>
              <a:rPr lang="en-US" sz="3200" dirty="0" smtClean="0">
                <a:latin typeface="Arial" pitchFamily="34" charset="0"/>
                <a:cs typeface="Arial" pitchFamily="34" charset="0"/>
              </a:rPr>
              <a:t> : </a:t>
            </a:r>
            <a:r>
              <a:rPr lang="en-US" sz="3200" dirty="0" err="1" smtClean="0">
                <a:latin typeface="Arial" pitchFamily="34" charset="0"/>
                <a:cs typeface="Arial" pitchFamily="34" charset="0"/>
              </a:rPr>
              <a:t>áp</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xe</a:t>
            </a:r>
            <a:r>
              <a:rPr lang="en-US" sz="3200" dirty="0" smtClean="0">
                <a:latin typeface="Arial" pitchFamily="34" charset="0"/>
                <a:cs typeface="Arial" pitchFamily="34" charset="0"/>
              </a:rPr>
              <a:t> ở </a:t>
            </a:r>
            <a:r>
              <a:rPr lang="en-US" sz="3200" dirty="0" err="1" smtClean="0">
                <a:latin typeface="Arial" pitchFamily="34" charset="0"/>
                <a:cs typeface="Arial" pitchFamily="34" charset="0"/>
              </a:rPr>
              <a:t>dạng</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cấp</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tính</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và</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rò</a:t>
            </a:r>
            <a:r>
              <a:rPr lang="en-US" sz="3200" dirty="0" smtClean="0">
                <a:latin typeface="Arial" pitchFamily="34" charset="0"/>
                <a:cs typeface="Arial" pitchFamily="34" charset="0"/>
              </a:rPr>
              <a:t> ở </a:t>
            </a:r>
            <a:r>
              <a:rPr lang="en-US" sz="3200" dirty="0" err="1" smtClean="0">
                <a:latin typeface="Arial" pitchFamily="34" charset="0"/>
                <a:cs typeface="Arial" pitchFamily="34" charset="0"/>
              </a:rPr>
              <a:t>dạng</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mạn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tính</a:t>
            </a:r>
            <a:r>
              <a:rPr lang="en-US" sz="3200" dirty="0" smtClean="0">
                <a:latin typeface="Arial" pitchFamily="34" charset="0"/>
                <a:cs typeface="Arial" pitchFamily="34" charset="0"/>
              </a:rPr>
              <a:t> .</a:t>
            </a:r>
          </a:p>
        </p:txBody>
      </p:sp>
    </p:spTree>
    <p:extLst>
      <p:ext uri="{BB962C8B-B14F-4D97-AF65-F5344CB8AC3E}">
        <p14:creationId xmlns:p14="http://schemas.microsoft.com/office/powerpoint/2010/main" xmlns="" val="42261908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228600"/>
            <a:ext cx="7772400" cy="1143000"/>
          </a:xfrm>
        </p:spPr>
        <p:txBody>
          <a:bodyPr/>
          <a:lstStyle/>
          <a:p>
            <a:pPr eaLnBrk="1" hangingPunct="1"/>
            <a:r>
              <a:rPr lang="en-US" smtClean="0">
                <a:solidFill>
                  <a:srgbClr val="FFFF66"/>
                </a:solidFill>
                <a:latin typeface="VNI-Avo" pitchFamily="2" charset="0"/>
              </a:rPr>
              <a:t>SINH BEÄNH HOÏC</a:t>
            </a:r>
          </a:p>
        </p:txBody>
      </p:sp>
      <p:sp>
        <p:nvSpPr>
          <p:cNvPr id="41987" name="Rectangle 3"/>
          <p:cNvSpPr>
            <a:spLocks noGrp="1" noChangeArrowheads="1"/>
          </p:cNvSpPr>
          <p:nvPr>
            <p:ph idx="1"/>
          </p:nvPr>
        </p:nvSpPr>
        <p:spPr>
          <a:xfrm>
            <a:off x="838200" y="1447800"/>
            <a:ext cx="7543800" cy="5029200"/>
          </a:xfrm>
        </p:spPr>
        <p:txBody>
          <a:bodyPr/>
          <a:lstStyle/>
          <a:p>
            <a:pPr algn="just" eaLnBrk="1" hangingPunct="1">
              <a:lnSpc>
                <a:spcPct val="120000"/>
              </a:lnSpc>
              <a:spcBef>
                <a:spcPct val="0"/>
              </a:spcBef>
              <a:buClr>
                <a:srgbClr val="FFFF00"/>
              </a:buClr>
              <a:buFont typeface="Wingdings" pitchFamily="2" charset="2"/>
              <a:buChar char="v"/>
            </a:pPr>
            <a:r>
              <a:rPr lang="en-US" sz="2800" smtClean="0">
                <a:latin typeface="VNI-Avo" pitchFamily="2" charset="0"/>
              </a:rPr>
              <a:t>Theo Chiari, Hermann, Defosses : tuyeán haäu moân vaø ñöôøng daãn cuûa tuyeán laø nguyeân nhaân cuûa roø haäu moân .</a:t>
            </a:r>
          </a:p>
          <a:p>
            <a:pPr algn="just" eaLnBrk="1" hangingPunct="1">
              <a:lnSpc>
                <a:spcPct val="120000"/>
              </a:lnSpc>
              <a:spcBef>
                <a:spcPct val="0"/>
              </a:spcBef>
              <a:buClr>
                <a:srgbClr val="FFFF00"/>
              </a:buClr>
              <a:buFont typeface="Wingdings" pitchFamily="2" charset="2"/>
              <a:buChar char="v"/>
            </a:pPr>
            <a:r>
              <a:rPr lang="en-US" sz="2800" smtClean="0">
                <a:latin typeface="VNI-Avo" pitchFamily="2" charset="0"/>
              </a:rPr>
              <a:t>Nhieäm vuï cuûa tuyeán haäu moân chöa ñöôïc bieát chaéc chaén .</a:t>
            </a:r>
          </a:p>
          <a:p>
            <a:pPr algn="just" eaLnBrk="1" hangingPunct="1">
              <a:lnSpc>
                <a:spcPct val="120000"/>
              </a:lnSpc>
              <a:spcBef>
                <a:spcPct val="0"/>
              </a:spcBef>
              <a:buClr>
                <a:srgbClr val="FFFF00"/>
              </a:buClr>
              <a:buFont typeface="Wingdings" pitchFamily="2" charset="2"/>
              <a:buChar char="v"/>
            </a:pPr>
            <a:r>
              <a:rPr lang="en-US" sz="2800" smtClean="0">
                <a:latin typeface="VNI-Avo" pitchFamily="2" charset="0"/>
              </a:rPr>
              <a:t>Tuyeán haäu moân tieát ra chaát nhaøy (mucin) nhöng coù thaønh phaàn khaùc vôùi chaát tieát cuûa nieâm maïc tröïc traøng .</a:t>
            </a:r>
          </a:p>
        </p:txBody>
      </p:sp>
    </p:spTree>
    <p:extLst>
      <p:ext uri="{BB962C8B-B14F-4D97-AF65-F5344CB8AC3E}">
        <p14:creationId xmlns:p14="http://schemas.microsoft.com/office/powerpoint/2010/main" xmlns="" val="1474650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1143000"/>
          </a:xfrm>
        </p:spPr>
        <p:txBody>
          <a:bodyPr/>
          <a:lstStyle/>
          <a:p>
            <a:pPr eaLnBrk="1" hangingPunct="1"/>
            <a:r>
              <a:rPr lang="en-US" smtClean="0">
                <a:solidFill>
                  <a:srgbClr val="FFFF66"/>
                </a:solidFill>
                <a:latin typeface="VNI-Avo" pitchFamily="2" charset="0"/>
              </a:rPr>
              <a:t>SINH BEÄNH HOÏC</a:t>
            </a:r>
          </a:p>
        </p:txBody>
      </p:sp>
      <p:sp>
        <p:nvSpPr>
          <p:cNvPr id="43011" name="Rectangle 3"/>
          <p:cNvSpPr>
            <a:spLocks noGrp="1" noChangeArrowheads="1"/>
          </p:cNvSpPr>
          <p:nvPr>
            <p:ph idx="1"/>
          </p:nvPr>
        </p:nvSpPr>
        <p:spPr>
          <a:xfrm>
            <a:off x="457200" y="1600200"/>
            <a:ext cx="8077200" cy="4876800"/>
          </a:xfrm>
        </p:spPr>
        <p:txBody>
          <a:bodyPr/>
          <a:lstStyle/>
          <a:p>
            <a:pPr algn="just" eaLnBrk="1" hangingPunct="1">
              <a:lnSpc>
                <a:spcPct val="120000"/>
              </a:lnSpc>
              <a:spcBef>
                <a:spcPct val="0"/>
              </a:spcBef>
              <a:buClr>
                <a:srgbClr val="FFFF00"/>
              </a:buClr>
              <a:buFont typeface="Wingdings" pitchFamily="2" charset="2"/>
              <a:buChar char="v"/>
            </a:pPr>
            <a:r>
              <a:rPr lang="en-US" sz="2800" smtClean="0">
                <a:latin typeface="VNI-Avo" pitchFamily="2" charset="0"/>
              </a:rPr>
              <a:t>Theo Mc.Coll : tuyeán haâu moân coù caáu truùc cuûa tuyeán taïo muøi (scent secretion) </a:t>
            </a:r>
          </a:p>
          <a:p>
            <a:pPr algn="just" eaLnBrk="1" hangingPunct="1">
              <a:lnSpc>
                <a:spcPct val="120000"/>
              </a:lnSpc>
              <a:spcBef>
                <a:spcPct val="0"/>
              </a:spcBef>
              <a:buClr>
                <a:srgbClr val="FFFF00"/>
              </a:buClr>
              <a:buFont typeface="Wingdings" pitchFamily="2" charset="2"/>
              <a:buChar char="v"/>
            </a:pPr>
            <a:r>
              <a:rPr lang="en-US" sz="2800" smtClean="0">
                <a:latin typeface="VNI-Avo" pitchFamily="2" charset="0"/>
              </a:rPr>
              <a:t>Theo Shafik : tuyeán haäu moân khoâng phaûi laø tuyeán thaät (true gland) maø chæ laø veát tích coøn laïi töø söï xeáp neáp nieâm maïc tröïc traøng ñoaïn cuoái .</a:t>
            </a:r>
          </a:p>
          <a:p>
            <a:pPr algn="just" eaLnBrk="1" hangingPunct="1">
              <a:lnSpc>
                <a:spcPct val="120000"/>
              </a:lnSpc>
              <a:spcBef>
                <a:spcPct val="0"/>
              </a:spcBef>
              <a:buClr>
                <a:srgbClr val="FFFF00"/>
              </a:buClr>
              <a:buFont typeface="Wingdings" pitchFamily="2" charset="2"/>
              <a:buChar char="v"/>
            </a:pPr>
            <a:r>
              <a:rPr lang="en-US" sz="2800" smtClean="0">
                <a:latin typeface="VNI-Avo" pitchFamily="2" charset="0"/>
              </a:rPr>
              <a:t>Theo Parks &amp; Eisenhammer : tuyeán haäu moân hieän dieän giöõa 2 cô thaét vaø 1-2/3 tuyeán hieän dieän ôû oáng haäu moân .</a:t>
            </a:r>
          </a:p>
        </p:txBody>
      </p:sp>
    </p:spTree>
    <p:extLst>
      <p:ext uri="{BB962C8B-B14F-4D97-AF65-F5344CB8AC3E}">
        <p14:creationId xmlns:p14="http://schemas.microsoft.com/office/powerpoint/2010/main" xmlns="" val="7206438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D:\hinh HM hoc\Ro HM 16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400" y="457200"/>
            <a:ext cx="74676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517323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D:\hinh HM hoc\Ro HM 16a.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9200" y="762000"/>
            <a:ext cx="6934200"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856173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304800"/>
            <a:ext cx="7772400" cy="1143000"/>
          </a:xfrm>
        </p:spPr>
        <p:txBody>
          <a:bodyPr/>
          <a:lstStyle/>
          <a:p>
            <a:pPr eaLnBrk="1" hangingPunct="1"/>
            <a:r>
              <a:rPr lang="en-US" smtClean="0">
                <a:solidFill>
                  <a:srgbClr val="FFFF66"/>
                </a:solidFill>
                <a:latin typeface="VNI-Avo" pitchFamily="2" charset="0"/>
              </a:rPr>
              <a:t>SINH BEÄNH HOÏC</a:t>
            </a:r>
          </a:p>
        </p:txBody>
      </p:sp>
      <p:sp>
        <p:nvSpPr>
          <p:cNvPr id="46083" name="Rectangle 3"/>
          <p:cNvSpPr>
            <a:spLocks noGrp="1" noChangeArrowheads="1"/>
          </p:cNvSpPr>
          <p:nvPr>
            <p:ph idx="1"/>
          </p:nvPr>
        </p:nvSpPr>
        <p:spPr>
          <a:xfrm>
            <a:off x="838200" y="1981200"/>
            <a:ext cx="7543800" cy="4572000"/>
          </a:xfrm>
        </p:spPr>
        <p:txBody>
          <a:bodyPr/>
          <a:lstStyle/>
          <a:p>
            <a:pPr algn="just" eaLnBrk="1" hangingPunct="1">
              <a:lnSpc>
                <a:spcPct val="130000"/>
              </a:lnSpc>
              <a:spcBef>
                <a:spcPct val="0"/>
              </a:spcBef>
              <a:buClr>
                <a:srgbClr val="FFFF00"/>
              </a:buClr>
              <a:buFont typeface="Wingdings" pitchFamily="2" charset="2"/>
              <a:buChar char="v"/>
            </a:pPr>
            <a:r>
              <a:rPr lang="en-US" sz="2800" smtClean="0">
                <a:latin typeface="VNI-Avo" pitchFamily="2" charset="0"/>
              </a:rPr>
              <a:t>Parks &amp; Eisenhammer : neâu giaû thuyeát khe tuyeán (cryptoglandular hypothesis)</a:t>
            </a:r>
          </a:p>
          <a:p>
            <a:pPr algn="just" eaLnBrk="1" hangingPunct="1">
              <a:lnSpc>
                <a:spcPct val="130000"/>
              </a:lnSpc>
              <a:spcBef>
                <a:spcPct val="0"/>
              </a:spcBef>
              <a:buClr>
                <a:srgbClr val="FFFF00"/>
              </a:buClr>
              <a:buFont typeface="Wingdings" pitchFamily="2" charset="2"/>
              <a:buChar char="v"/>
            </a:pPr>
            <a:r>
              <a:rPr lang="en-US" sz="2800" smtClean="0">
                <a:latin typeface="VNI-Avo" pitchFamily="2" charset="0"/>
              </a:rPr>
              <a:t>Eisenhammer cho laø taát caû aùp xe vaø roø khoâng ñaëc hieäu laø keát quaû cuûa nhieãm truøng töø trong tuyeán haäu moân vaø öù ñoïng ôû tuyeán do söï taéc ngheõn oáng daãn trong cô thaét trong .</a:t>
            </a:r>
          </a:p>
          <a:p>
            <a:pPr eaLnBrk="1" hangingPunct="1">
              <a:buFont typeface="Wingdings" pitchFamily="2" charset="2"/>
              <a:buNone/>
            </a:pPr>
            <a:endParaRPr lang="en-US" sz="2800" smtClean="0">
              <a:solidFill>
                <a:srgbClr val="66FF33"/>
              </a:solidFill>
              <a:latin typeface="VNI-Avo" pitchFamily="2" charset="0"/>
            </a:endParaRPr>
          </a:p>
        </p:txBody>
      </p:sp>
    </p:spTree>
    <p:extLst>
      <p:ext uri="{BB962C8B-B14F-4D97-AF65-F5344CB8AC3E}">
        <p14:creationId xmlns:p14="http://schemas.microsoft.com/office/powerpoint/2010/main" xmlns="" val="18641759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solidFill>
                  <a:srgbClr val="FFFF66"/>
                </a:solidFill>
                <a:latin typeface="VNI-Avo" pitchFamily="2" charset="0"/>
              </a:rPr>
              <a:t>SINH BEÄNH HOÏC</a:t>
            </a:r>
          </a:p>
        </p:txBody>
      </p:sp>
      <p:pic>
        <p:nvPicPr>
          <p:cNvPr id="47107" name="Picture 4" descr="D:\hinh tri &amp; ro HM\Ro HM09.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1828800"/>
            <a:ext cx="746760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8" name="Text Box 5"/>
          <p:cNvSpPr txBox="1">
            <a:spLocks noChangeArrowheads="1"/>
          </p:cNvSpPr>
          <p:nvPr/>
        </p:nvSpPr>
        <p:spPr bwMode="auto">
          <a:xfrm>
            <a:off x="2743200" y="5943600"/>
            <a:ext cx="4114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800">
                <a:latin typeface="VNI-Avo" pitchFamily="2" charset="0"/>
              </a:rPr>
              <a:t>THUYEÁT KHE TUYEÁN</a:t>
            </a:r>
          </a:p>
        </p:txBody>
      </p:sp>
    </p:spTree>
    <p:extLst>
      <p:ext uri="{BB962C8B-B14F-4D97-AF65-F5344CB8AC3E}">
        <p14:creationId xmlns:p14="http://schemas.microsoft.com/office/powerpoint/2010/main" xmlns="" val="1023261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5800" y="304800"/>
            <a:ext cx="7772400" cy="1143000"/>
          </a:xfrm>
        </p:spPr>
        <p:txBody>
          <a:bodyPr/>
          <a:lstStyle/>
          <a:p>
            <a:pPr eaLnBrk="1" hangingPunct="1"/>
            <a:r>
              <a:rPr lang="en-US" smtClean="0">
                <a:solidFill>
                  <a:srgbClr val="FFFF66"/>
                </a:solidFill>
                <a:latin typeface="VNI-Avo" pitchFamily="2" charset="0"/>
              </a:rPr>
              <a:t>SINH BEÄNH HOÏC</a:t>
            </a:r>
          </a:p>
        </p:txBody>
      </p:sp>
      <p:pic>
        <p:nvPicPr>
          <p:cNvPr id="48131" name="Picture 4" descr="D:\hinh tri &amp; ro HM\Ro HM0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400" y="1981200"/>
            <a:ext cx="291465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2" name="Picture 5" descr="D:\hinh tri &amp; ro HM\Ro HM10.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76800" y="1981200"/>
            <a:ext cx="2767013" cy="387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3" name="Text Box 6"/>
          <p:cNvSpPr txBox="1">
            <a:spLocks noChangeArrowheads="1"/>
          </p:cNvSpPr>
          <p:nvPr/>
        </p:nvSpPr>
        <p:spPr bwMode="auto">
          <a:xfrm>
            <a:off x="2743200" y="6172200"/>
            <a:ext cx="36576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800">
                <a:latin typeface="VNI-Avo" pitchFamily="2" charset="0"/>
              </a:rPr>
              <a:t>THUYEÁT KHE TUYEÁN</a:t>
            </a:r>
          </a:p>
        </p:txBody>
      </p:sp>
    </p:spTree>
    <p:extLst>
      <p:ext uri="{BB962C8B-B14F-4D97-AF65-F5344CB8AC3E}">
        <p14:creationId xmlns:p14="http://schemas.microsoft.com/office/powerpoint/2010/main" xmlns="" val="37065573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1919288" y="-400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0"/>
            <a:ext cx="55626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577120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304800"/>
            <a:ext cx="7772400" cy="1143000"/>
          </a:xfrm>
        </p:spPr>
        <p:txBody>
          <a:bodyPr/>
          <a:lstStyle/>
          <a:p>
            <a:pPr eaLnBrk="1" hangingPunct="1"/>
            <a:r>
              <a:rPr lang="en-US" smtClean="0">
                <a:solidFill>
                  <a:srgbClr val="FFFF66"/>
                </a:solidFill>
                <a:latin typeface="VNI-Avo" pitchFamily="2" charset="0"/>
              </a:rPr>
              <a:t>CHAÅN ÑOAÙN</a:t>
            </a:r>
          </a:p>
        </p:txBody>
      </p:sp>
      <p:sp>
        <p:nvSpPr>
          <p:cNvPr id="51203" name="Rectangle 3"/>
          <p:cNvSpPr>
            <a:spLocks noGrp="1" noChangeArrowheads="1"/>
          </p:cNvSpPr>
          <p:nvPr>
            <p:ph idx="1"/>
          </p:nvPr>
        </p:nvSpPr>
        <p:spPr>
          <a:xfrm>
            <a:off x="1066800" y="1447800"/>
            <a:ext cx="7010400" cy="5105400"/>
          </a:xfrm>
        </p:spPr>
        <p:txBody>
          <a:bodyPr/>
          <a:lstStyle/>
          <a:p>
            <a:pPr algn="just" eaLnBrk="1" hangingPunct="1">
              <a:lnSpc>
                <a:spcPct val="115000"/>
              </a:lnSpc>
              <a:spcBef>
                <a:spcPct val="0"/>
              </a:spcBef>
              <a:buFont typeface="Wingdings" pitchFamily="2" charset="2"/>
              <a:buNone/>
            </a:pPr>
            <a:r>
              <a:rPr lang="en-US" sz="2800" smtClean="0">
                <a:latin typeface="VNI-Avo" pitchFamily="2" charset="0"/>
              </a:rPr>
              <a:t>Beänh söû vaø khaùm laâm saøng:</a:t>
            </a:r>
          </a:p>
          <a:p>
            <a:pPr algn="just" eaLnBrk="1" hangingPunct="1">
              <a:lnSpc>
                <a:spcPct val="115000"/>
              </a:lnSpc>
              <a:spcBef>
                <a:spcPct val="0"/>
              </a:spcBef>
              <a:buClr>
                <a:srgbClr val="FFFF00"/>
              </a:buClr>
              <a:buFont typeface="Wingdings" pitchFamily="2" charset="2"/>
              <a:buChar char="v"/>
            </a:pPr>
            <a:r>
              <a:rPr lang="en-US" sz="2800" smtClean="0">
                <a:latin typeface="VNI-Avo" pitchFamily="2" charset="0"/>
              </a:rPr>
              <a:t>Aùp xe :-Ñeán khaùm sôùm .</a:t>
            </a:r>
          </a:p>
          <a:p>
            <a:pPr algn="just" eaLnBrk="1" hangingPunct="1">
              <a:lnSpc>
                <a:spcPct val="115000"/>
              </a:lnSpc>
              <a:spcBef>
                <a:spcPct val="0"/>
              </a:spcBef>
              <a:buFont typeface="Wingdings" pitchFamily="2" charset="2"/>
              <a:buNone/>
            </a:pPr>
            <a:r>
              <a:rPr lang="en-US" sz="2800" smtClean="0">
                <a:latin typeface="VNI-Avo" pitchFamily="2" charset="0"/>
              </a:rPr>
              <a:t>		       -Söng ñoû noùng vaø ñau ôû 			 caïnh haäu moân .</a:t>
            </a:r>
          </a:p>
          <a:p>
            <a:pPr algn="just" eaLnBrk="1" hangingPunct="1">
              <a:lnSpc>
                <a:spcPct val="115000"/>
              </a:lnSpc>
              <a:spcBef>
                <a:spcPct val="0"/>
              </a:spcBef>
              <a:buClr>
                <a:srgbClr val="FFFF00"/>
              </a:buClr>
              <a:buFont typeface="Wingdings" pitchFamily="2" charset="2"/>
              <a:buChar char="v"/>
            </a:pPr>
            <a:r>
              <a:rPr lang="en-US" sz="2800" smtClean="0">
                <a:latin typeface="VNI-Avo" pitchFamily="2" charset="0"/>
              </a:rPr>
              <a:t>Roø :      -Ñeán khaùm treã hôn .</a:t>
            </a:r>
          </a:p>
          <a:p>
            <a:pPr algn="just" eaLnBrk="1" hangingPunct="1">
              <a:lnSpc>
                <a:spcPct val="115000"/>
              </a:lnSpc>
              <a:spcBef>
                <a:spcPct val="0"/>
              </a:spcBef>
              <a:buFont typeface="Wingdings" pitchFamily="2" charset="2"/>
              <a:buNone/>
            </a:pPr>
            <a:r>
              <a:rPr lang="en-US" sz="2800" smtClean="0">
                <a:latin typeface="VNI-Avo" pitchFamily="2" charset="0"/>
              </a:rPr>
              <a:t>                -Ñau ngaét quaûng vaø chaûy   		  muõ ôû taàng sinh moân .</a:t>
            </a:r>
          </a:p>
          <a:p>
            <a:pPr algn="just" eaLnBrk="1" hangingPunct="1">
              <a:lnSpc>
                <a:spcPct val="115000"/>
              </a:lnSpc>
              <a:spcBef>
                <a:spcPct val="0"/>
              </a:spcBef>
              <a:buFont typeface="Wingdings" pitchFamily="2" charset="2"/>
              <a:buNone/>
            </a:pPr>
            <a:r>
              <a:rPr lang="en-US" sz="2800" smtClean="0">
                <a:latin typeface="VNI-Avo" pitchFamily="2" charset="0"/>
              </a:rPr>
              <a:t>	             -Ñau taêng leân khi muõ khoâng 		 chaûy ra vaø giaûm ñau khi  		 muõ thoaùt ra</a:t>
            </a:r>
          </a:p>
          <a:p>
            <a:pPr algn="just" eaLnBrk="1" hangingPunct="1">
              <a:lnSpc>
                <a:spcPct val="120000"/>
              </a:lnSpc>
              <a:buFont typeface="Wingdings" pitchFamily="2" charset="2"/>
              <a:buNone/>
            </a:pPr>
            <a:endParaRPr lang="en-US" sz="2800" b="1" smtClean="0">
              <a:solidFill>
                <a:srgbClr val="66FF33"/>
              </a:solidFill>
              <a:latin typeface="VNI-Avo" pitchFamily="2" charset="0"/>
            </a:endParaRPr>
          </a:p>
        </p:txBody>
      </p:sp>
    </p:spTree>
    <p:extLst>
      <p:ext uri="{BB962C8B-B14F-4D97-AF65-F5344CB8AC3E}">
        <p14:creationId xmlns:p14="http://schemas.microsoft.com/office/powerpoint/2010/main" xmlns="" val="15410969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304800"/>
            <a:ext cx="7772400" cy="1295400"/>
          </a:xfrm>
        </p:spPr>
        <p:txBody>
          <a:bodyPr/>
          <a:lstStyle/>
          <a:p>
            <a:pPr eaLnBrk="1" hangingPunct="1"/>
            <a:r>
              <a:rPr lang="en-US" smtClean="0">
                <a:solidFill>
                  <a:srgbClr val="FFFF66"/>
                </a:solidFill>
                <a:latin typeface="VNI-Avo" pitchFamily="2" charset="0"/>
              </a:rPr>
              <a:t>CHAÅN ÑOAÙN</a:t>
            </a:r>
          </a:p>
        </p:txBody>
      </p:sp>
      <p:sp>
        <p:nvSpPr>
          <p:cNvPr id="19459" name="Rectangle 3"/>
          <p:cNvSpPr>
            <a:spLocks noGrp="1" noChangeArrowheads="1"/>
          </p:cNvSpPr>
          <p:nvPr>
            <p:ph idx="1"/>
          </p:nvPr>
        </p:nvSpPr>
        <p:spPr>
          <a:xfrm>
            <a:off x="914400" y="1981200"/>
            <a:ext cx="7315200" cy="4114800"/>
          </a:xfrm>
        </p:spPr>
        <p:txBody>
          <a:bodyPr rtlCol="0">
            <a:normAutofit fontScale="92500"/>
          </a:bodyPr>
          <a:lstStyle/>
          <a:p>
            <a:pPr algn="just" eaLnBrk="1" fontAlgn="auto" hangingPunct="1">
              <a:lnSpc>
                <a:spcPct val="120000"/>
              </a:lnSpc>
              <a:spcAft>
                <a:spcPts val="0"/>
              </a:spcAft>
              <a:buFont typeface="Wingdings" pitchFamily="2" charset="2"/>
              <a:buNone/>
              <a:defRPr/>
            </a:pPr>
            <a:r>
              <a:rPr lang="en-US" sz="2800" smtClean="0">
                <a:latin typeface="VNI-Avo" pitchFamily="2" charset="0"/>
              </a:rPr>
              <a:t>Theo Goodsall &amp; Miles coù 5 ñieàu thieát yeáu trong chaån ñoaùn roø haäu moân :</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Vò trí loã roø ngoaøi .</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Vò trí loã roø trong .</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Ñuôøng ñi cuûa ñöôøng roø nguyeân phaùt .</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Söï hieän dieän cuûa ñöôøng roø thöù phaùt .</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Phaùt hieän caùc beänh lyù khaùc gaây ra roø </a:t>
            </a:r>
          </a:p>
          <a:p>
            <a:pPr eaLnBrk="1" fontAlgn="auto" hangingPunct="1">
              <a:spcAft>
                <a:spcPts val="0"/>
              </a:spcAft>
              <a:defRPr/>
            </a:pPr>
            <a:endParaRPr lang="en-US" sz="2800" b="1" smtClean="0">
              <a:solidFill>
                <a:srgbClr val="66FF33"/>
              </a:solidFill>
              <a:latin typeface="VNI-Avo" pitchFamily="2" charset="0"/>
            </a:endParaRPr>
          </a:p>
        </p:txBody>
      </p:sp>
    </p:spTree>
    <p:extLst>
      <p:ext uri="{BB962C8B-B14F-4D97-AF65-F5344CB8AC3E}">
        <p14:creationId xmlns:p14="http://schemas.microsoft.com/office/powerpoint/2010/main" xmlns="" val="3871219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solidFill>
                  <a:srgbClr val="FFFF00"/>
                </a:solidFill>
                <a:latin typeface="Arial" pitchFamily="34" charset="0"/>
                <a:cs typeface="Arial" pitchFamily="34" charset="0"/>
              </a:rPr>
              <a:t>Classification fistulo-ano</a:t>
            </a:r>
          </a:p>
        </p:txBody>
      </p:sp>
      <p:sp>
        <p:nvSpPr>
          <p:cNvPr id="7171" name="Content Placeholder 2"/>
          <p:cNvSpPr>
            <a:spLocks noGrp="1"/>
          </p:cNvSpPr>
          <p:nvPr>
            <p:ph idx="1"/>
          </p:nvPr>
        </p:nvSpPr>
        <p:spPr>
          <a:xfrm>
            <a:off x="457200" y="1600200"/>
            <a:ext cx="8305800" cy="4525963"/>
          </a:xfrm>
        </p:spPr>
        <p:txBody>
          <a:bodyPr/>
          <a:lstStyle/>
          <a:p>
            <a:pPr algn="just"/>
            <a:r>
              <a:rPr lang="en-US" sz="2400" dirty="0" smtClean="0">
                <a:latin typeface="Arial" pitchFamily="34" charset="0"/>
                <a:cs typeface="Arial" pitchFamily="34" charset="0"/>
              </a:rPr>
              <a:t>Park's classification: This was done by Parks et al. from the UK in 1976, before MRI or </a:t>
            </a:r>
            <a:r>
              <a:rPr lang="en-US" sz="2400" dirty="0" err="1" smtClean="0">
                <a:latin typeface="Arial" pitchFamily="34" charset="0"/>
                <a:cs typeface="Arial" pitchFamily="34" charset="0"/>
              </a:rPr>
              <a:t>endo</a:t>
            </a:r>
            <a:r>
              <a:rPr lang="en-US" sz="2400" dirty="0" smtClean="0">
                <a:latin typeface="Arial" pitchFamily="34" charset="0"/>
                <a:cs typeface="Arial" pitchFamily="34" charset="0"/>
              </a:rPr>
              <a:t>-anal ultrasound was available. It classified the fistula in four grades</a:t>
            </a:r>
          </a:p>
          <a:p>
            <a:pPr algn="just"/>
            <a:r>
              <a:rPr lang="en-US" sz="2400" dirty="0" smtClean="0">
                <a:latin typeface="Arial" pitchFamily="34" charset="0"/>
                <a:cs typeface="Arial" pitchFamily="34" charset="0"/>
              </a:rPr>
              <a:t>St James University Hospital Classification: This was done by Morris et al. in the year 2000. This classification was improvement over Parks classification as it was based on MRI studies. It classified the fistula in five grades.</a:t>
            </a:r>
          </a:p>
          <a:p>
            <a:pPr algn="just"/>
            <a:r>
              <a:rPr lang="en-US" sz="2400" dirty="0" err="1" smtClean="0">
                <a:latin typeface="Arial" pitchFamily="34" charset="0"/>
                <a:cs typeface="Arial" pitchFamily="34" charset="0"/>
              </a:rPr>
              <a:t>Garg</a:t>
            </a:r>
            <a:r>
              <a:rPr lang="en-US" sz="2400" dirty="0" smtClean="0">
                <a:latin typeface="Arial" pitchFamily="34" charset="0"/>
                <a:cs typeface="Arial" pitchFamily="34" charset="0"/>
              </a:rPr>
              <a:t> classification: This was done by </a:t>
            </a:r>
            <a:r>
              <a:rPr lang="en-US" sz="2400" dirty="0" err="1" smtClean="0">
                <a:latin typeface="Arial" pitchFamily="34" charset="0"/>
                <a:cs typeface="Arial" pitchFamily="34" charset="0"/>
              </a:rPr>
              <a:t>Pankaj</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Garg</a:t>
            </a:r>
            <a:r>
              <a:rPr lang="en-US" sz="2400" dirty="0" smtClean="0">
                <a:latin typeface="Arial" pitchFamily="34" charset="0"/>
                <a:cs typeface="Arial" pitchFamily="34" charset="0"/>
              </a:rPr>
              <a:t> in 2017. This classification is improvement over both Parks and St James University Hospital Classification. </a:t>
            </a:r>
          </a:p>
        </p:txBody>
      </p:sp>
    </p:spTree>
    <p:extLst>
      <p:ext uri="{BB962C8B-B14F-4D97-AF65-F5344CB8AC3E}">
        <p14:creationId xmlns:p14="http://schemas.microsoft.com/office/powerpoint/2010/main" xmlns="" val="38852643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solidFill>
                  <a:srgbClr val="FFFF66"/>
                </a:solidFill>
                <a:latin typeface="VNI-Avo" pitchFamily="2" charset="0"/>
              </a:rPr>
              <a:t>ÑÒNH LUAÄT GOODSALL</a:t>
            </a:r>
          </a:p>
        </p:txBody>
      </p:sp>
      <p:sp>
        <p:nvSpPr>
          <p:cNvPr id="20484" name="Text Box 6"/>
          <p:cNvSpPr>
            <a:spLocks noGrp="1" noChangeArrowheads="1"/>
          </p:cNvSpPr>
          <p:nvPr>
            <p:ph idx="1"/>
          </p:nvPr>
        </p:nvSpPr>
        <p:spPr>
          <a:xfrm>
            <a:off x="4724400" y="2057400"/>
            <a:ext cx="4419600" cy="4114800"/>
          </a:xfrm>
        </p:spPr>
        <p:txBody>
          <a:bodyPr rtlCol="0">
            <a:normAutofit lnSpcReduction="10000"/>
          </a:bodyPr>
          <a:lstStyle/>
          <a:p>
            <a:pPr eaLnBrk="1" fontAlgn="auto" hangingPunct="1">
              <a:lnSpc>
                <a:spcPct val="120000"/>
              </a:lnSpc>
              <a:spcBef>
                <a:spcPct val="50000"/>
              </a:spcBef>
              <a:spcAft>
                <a:spcPts val="0"/>
              </a:spcAft>
              <a:buFont typeface="Wingdings" pitchFamily="2" charset="2"/>
              <a:buNone/>
              <a:defRPr/>
            </a:pPr>
            <a:r>
              <a:rPr lang="en-US" sz="2800" smtClean="0">
                <a:latin typeface="VNI-Avo" pitchFamily="2" charset="0"/>
              </a:rPr>
              <a:t>Giuùp tìm vò trí loã roø trong </a:t>
            </a:r>
          </a:p>
          <a:p>
            <a:pPr eaLnBrk="1" fontAlgn="auto" hangingPunct="1">
              <a:lnSpc>
                <a:spcPct val="120000"/>
              </a:lnSpc>
              <a:spcBef>
                <a:spcPct val="50000"/>
              </a:spcBef>
              <a:spcAft>
                <a:spcPts val="0"/>
              </a:spcAft>
              <a:buFont typeface="Wingdings" pitchFamily="2" charset="2"/>
              <a:buNone/>
              <a:defRPr/>
            </a:pPr>
            <a:r>
              <a:rPr lang="en-US" sz="2800" smtClean="0">
                <a:latin typeface="VNI-Avo" pitchFamily="2" charset="0"/>
              </a:rPr>
              <a:t>Ngoaïi tröø :</a:t>
            </a:r>
          </a:p>
          <a:p>
            <a:pPr eaLnBrk="1" fontAlgn="auto" hangingPunct="1">
              <a:lnSpc>
                <a:spcPct val="120000"/>
              </a:lnSpc>
              <a:spcBef>
                <a:spcPct val="50000"/>
              </a:spcBef>
              <a:spcAft>
                <a:spcPts val="0"/>
              </a:spcAft>
              <a:buFont typeface="Wingdings" pitchFamily="2" charset="2"/>
              <a:buNone/>
              <a:defRPr/>
            </a:pPr>
            <a:r>
              <a:rPr lang="en-US" sz="2800" smtClean="0">
                <a:latin typeface="VNI-Avo" pitchFamily="2" charset="0"/>
              </a:rPr>
              <a:t>-Loã roø ngoaøi caùch haäu moân &gt;3cm</a:t>
            </a:r>
          </a:p>
          <a:p>
            <a:pPr eaLnBrk="1" fontAlgn="auto" hangingPunct="1">
              <a:lnSpc>
                <a:spcPct val="120000"/>
              </a:lnSpc>
              <a:spcBef>
                <a:spcPct val="50000"/>
              </a:spcBef>
              <a:spcAft>
                <a:spcPts val="0"/>
              </a:spcAft>
              <a:buFont typeface="Wingdings" pitchFamily="2" charset="2"/>
              <a:buNone/>
              <a:defRPr/>
            </a:pPr>
            <a:r>
              <a:rPr lang="en-US" sz="2800" smtClean="0">
                <a:latin typeface="VNI-Avo" pitchFamily="2" charset="0"/>
              </a:rPr>
              <a:t>-Roø do caùc nguyeân nhaân ñaëc hieäu nhö Crohn , K …</a:t>
            </a:r>
          </a:p>
        </p:txBody>
      </p:sp>
      <p:pic>
        <p:nvPicPr>
          <p:cNvPr id="53252" name="Picture 4" descr="Goodsall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3400" y="1905000"/>
            <a:ext cx="3965575" cy="423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240879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59013" y="895350"/>
            <a:ext cx="4624387" cy="507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894327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457200"/>
            <a:ext cx="7772400" cy="1295400"/>
          </a:xfrm>
        </p:spPr>
        <p:txBody>
          <a:bodyPr/>
          <a:lstStyle/>
          <a:p>
            <a:pPr eaLnBrk="1" hangingPunct="1"/>
            <a:r>
              <a:rPr lang="en-US" smtClean="0">
                <a:solidFill>
                  <a:srgbClr val="FFFF66"/>
                </a:solidFill>
                <a:latin typeface="VNI-Avo" pitchFamily="2" charset="0"/>
              </a:rPr>
              <a:t>CHAÅN ÑOAÙN HÌNH AÛNH</a:t>
            </a:r>
          </a:p>
        </p:txBody>
      </p:sp>
      <p:sp>
        <p:nvSpPr>
          <p:cNvPr id="55299" name="Rectangle 3"/>
          <p:cNvSpPr>
            <a:spLocks noGrp="1" noChangeArrowheads="1"/>
          </p:cNvSpPr>
          <p:nvPr>
            <p:ph idx="1"/>
          </p:nvPr>
        </p:nvSpPr>
        <p:spPr>
          <a:xfrm>
            <a:off x="1066800" y="1752600"/>
            <a:ext cx="6705600" cy="3429000"/>
          </a:xfrm>
        </p:spPr>
        <p:txBody>
          <a:bodyPr>
            <a:normAutofit fontScale="77500" lnSpcReduction="20000"/>
          </a:bodyPr>
          <a:lstStyle/>
          <a:p>
            <a:pPr algn="just" eaLnBrk="1" hangingPunct="1">
              <a:lnSpc>
                <a:spcPct val="170000"/>
              </a:lnSpc>
              <a:buClr>
                <a:srgbClr val="FFFF00"/>
              </a:buClr>
              <a:buFont typeface="Wingdings" pitchFamily="2" charset="2"/>
              <a:buChar char="v"/>
            </a:pPr>
            <a:r>
              <a:rPr lang="en-US" sz="2800" smtClean="0">
                <a:latin typeface="VNI-Avo" pitchFamily="2" charset="0"/>
              </a:rPr>
              <a:t>Chuïp X-quang ñöôøng roø coù bom thuoác caûn quang .</a:t>
            </a:r>
          </a:p>
          <a:p>
            <a:pPr algn="just" eaLnBrk="1" hangingPunct="1">
              <a:lnSpc>
                <a:spcPct val="170000"/>
              </a:lnSpc>
              <a:buClr>
                <a:srgbClr val="FFFF00"/>
              </a:buClr>
              <a:buFont typeface="Wingdings" pitchFamily="2" charset="2"/>
              <a:buChar char="v"/>
            </a:pPr>
            <a:r>
              <a:rPr lang="en-US" sz="2800" smtClean="0">
                <a:latin typeface="VNI-Avo" pitchFamily="2" charset="0"/>
              </a:rPr>
              <a:t>Sieâu aâm vôùi ñaàu doø trong oáng haäu moân (Anal-endosonography AES) .</a:t>
            </a:r>
          </a:p>
          <a:p>
            <a:pPr algn="just" eaLnBrk="1" hangingPunct="1">
              <a:lnSpc>
                <a:spcPct val="170000"/>
              </a:lnSpc>
              <a:buClr>
                <a:srgbClr val="FFFF00"/>
              </a:buClr>
              <a:buFont typeface="Wingdings" pitchFamily="2" charset="2"/>
              <a:buChar char="v"/>
            </a:pPr>
            <a:r>
              <a:rPr lang="en-US" sz="2800" smtClean="0">
                <a:latin typeface="VNI-Avo" pitchFamily="2" charset="0"/>
              </a:rPr>
              <a:t>Chuïp coäng höôûng töø (Magnetic Resonance Imaging – MRI)</a:t>
            </a:r>
          </a:p>
        </p:txBody>
      </p:sp>
    </p:spTree>
    <p:extLst>
      <p:ext uri="{BB962C8B-B14F-4D97-AF65-F5344CB8AC3E}">
        <p14:creationId xmlns:p14="http://schemas.microsoft.com/office/powerpoint/2010/main" xmlns="" val="39333092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304800"/>
            <a:ext cx="9144000" cy="1600200"/>
          </a:xfrm>
        </p:spPr>
        <p:txBody>
          <a:bodyPr/>
          <a:lstStyle/>
          <a:p>
            <a:pPr eaLnBrk="1" hangingPunct="1"/>
            <a:r>
              <a:rPr lang="en-US" smtClean="0">
                <a:solidFill>
                  <a:srgbClr val="FFFF66"/>
                </a:solidFill>
                <a:latin typeface="VNI-Avo" pitchFamily="2" charset="0"/>
              </a:rPr>
              <a:t>CHUÏP ÑÖÔØNG ROØ </a:t>
            </a:r>
            <a:br>
              <a:rPr lang="en-US" smtClean="0">
                <a:solidFill>
                  <a:srgbClr val="FFFF66"/>
                </a:solidFill>
                <a:latin typeface="VNI-Avo" pitchFamily="2" charset="0"/>
              </a:rPr>
            </a:br>
            <a:r>
              <a:rPr lang="en-US" smtClean="0">
                <a:solidFill>
                  <a:srgbClr val="FFFF66"/>
                </a:solidFill>
                <a:latin typeface="VNI-Avo" pitchFamily="2" charset="0"/>
              </a:rPr>
              <a:t>CAÛN QUANG</a:t>
            </a:r>
          </a:p>
        </p:txBody>
      </p:sp>
      <p:sp>
        <p:nvSpPr>
          <p:cNvPr id="23555" name="Rectangle 3"/>
          <p:cNvSpPr>
            <a:spLocks noGrp="1" noChangeArrowheads="1"/>
          </p:cNvSpPr>
          <p:nvPr>
            <p:ph idx="1"/>
          </p:nvPr>
        </p:nvSpPr>
        <p:spPr>
          <a:xfrm>
            <a:off x="762000" y="1981200"/>
            <a:ext cx="7772400" cy="4572000"/>
          </a:xfrm>
        </p:spPr>
        <p:txBody>
          <a:bodyPr rtlCol="0">
            <a:normAutofit lnSpcReduction="10000"/>
          </a:bodyPr>
          <a:lstStyle/>
          <a:p>
            <a:pPr algn="just" eaLnBrk="1" fontAlgn="auto" hangingPunct="1">
              <a:lnSpc>
                <a:spcPct val="110000"/>
              </a:lnSpc>
              <a:spcAft>
                <a:spcPts val="0"/>
              </a:spcAft>
              <a:buFont typeface="Wingdings" pitchFamily="2" charset="2"/>
              <a:buNone/>
              <a:defRPr/>
            </a:pPr>
            <a:r>
              <a:rPr lang="en-US" sz="2800" smtClean="0">
                <a:latin typeface="VNI-Avo" pitchFamily="2" charset="0"/>
              </a:rPr>
              <a:t>Theo Kuypers </a:t>
            </a:r>
          </a:p>
          <a:p>
            <a:pPr algn="just" eaLnBrk="1" fontAlgn="auto" hangingPunct="1">
              <a:lnSpc>
                <a:spcPct val="110000"/>
              </a:lnSpc>
              <a:spcAft>
                <a:spcPts val="0"/>
              </a:spcAft>
              <a:buClr>
                <a:srgbClr val="FFFF00"/>
              </a:buClr>
              <a:buFont typeface="Wingdings" pitchFamily="2" charset="2"/>
              <a:buChar char="v"/>
              <a:defRPr/>
            </a:pPr>
            <a:r>
              <a:rPr lang="en-US" sz="2800" smtClean="0">
                <a:latin typeface="VNI-Avo" pitchFamily="2" charset="0"/>
              </a:rPr>
              <a:t>Xaùc ñònh chính xaùc 25% caùc ñöôøng roø .</a:t>
            </a:r>
          </a:p>
          <a:p>
            <a:pPr algn="just" eaLnBrk="1" fontAlgn="auto" hangingPunct="1">
              <a:lnSpc>
                <a:spcPct val="110000"/>
              </a:lnSpc>
              <a:spcAft>
                <a:spcPts val="0"/>
              </a:spcAft>
              <a:buClr>
                <a:srgbClr val="FFFF00"/>
              </a:buClr>
              <a:buFont typeface="Wingdings" pitchFamily="2" charset="2"/>
              <a:buChar char="v"/>
              <a:defRPr/>
            </a:pPr>
            <a:r>
              <a:rPr lang="en-US" sz="2800" smtClean="0">
                <a:latin typeface="VNI-Avo" pitchFamily="2" charset="0"/>
              </a:rPr>
              <a:t>Xaùc ñònh ñuùng 24% vò trí loã roø trong so vôùi luùc phaãu thuaät .</a:t>
            </a:r>
          </a:p>
          <a:p>
            <a:pPr algn="just" eaLnBrk="1" fontAlgn="auto" hangingPunct="1">
              <a:lnSpc>
                <a:spcPct val="110000"/>
              </a:lnSpc>
              <a:spcAft>
                <a:spcPts val="0"/>
              </a:spcAft>
              <a:buClr>
                <a:srgbClr val="FFFF00"/>
              </a:buClr>
              <a:buFont typeface="Wingdings" pitchFamily="2" charset="2"/>
              <a:buChar char="v"/>
              <a:defRPr/>
            </a:pPr>
            <a:r>
              <a:rPr lang="en-US" sz="2800" smtClean="0">
                <a:latin typeface="VNI-Avo" pitchFamily="2" charset="0"/>
              </a:rPr>
              <a:t>Döông tính giaû 12% tröôøng hôïp loã roø ñoå cao vaøo tröïc traøng .</a:t>
            </a:r>
          </a:p>
          <a:p>
            <a:pPr algn="just" eaLnBrk="1" fontAlgn="auto" hangingPunct="1">
              <a:lnSpc>
                <a:spcPct val="110000"/>
              </a:lnSpc>
              <a:spcAft>
                <a:spcPts val="0"/>
              </a:spcAft>
              <a:buClr>
                <a:srgbClr val="FFFF00"/>
              </a:buClr>
              <a:buFont typeface="Wingdings" pitchFamily="2" charset="2"/>
              <a:buChar char="v"/>
              <a:defRPr/>
            </a:pPr>
            <a:r>
              <a:rPr lang="en-US" sz="2800" smtClean="0">
                <a:latin typeface="VNI-Avo" pitchFamily="2" charset="0"/>
              </a:rPr>
              <a:t>Khi chuïp bom thuoác caûn quang vôùi aùp löïc cao deã coù nguy cô laøm lan roäng oå nhieãm truøng </a:t>
            </a:r>
            <a:r>
              <a:rPr lang="en-US" sz="2800" b="1" smtClean="0">
                <a:solidFill>
                  <a:srgbClr val="66FF33"/>
                </a:solidFill>
                <a:latin typeface="VNI-Avo" pitchFamily="2" charset="0"/>
              </a:rPr>
              <a:t>.</a:t>
            </a:r>
          </a:p>
          <a:p>
            <a:pPr eaLnBrk="1" fontAlgn="auto" hangingPunct="1">
              <a:lnSpc>
                <a:spcPct val="90000"/>
              </a:lnSpc>
              <a:spcAft>
                <a:spcPts val="0"/>
              </a:spcAft>
              <a:defRPr/>
            </a:pPr>
            <a:endParaRPr lang="en-US" sz="2800" b="1" smtClean="0">
              <a:solidFill>
                <a:srgbClr val="66FF33"/>
              </a:solidFill>
              <a:latin typeface="VNI-Avo" pitchFamily="2" charset="0"/>
            </a:endParaRPr>
          </a:p>
        </p:txBody>
      </p:sp>
    </p:spTree>
    <p:extLst>
      <p:ext uri="{BB962C8B-B14F-4D97-AF65-F5344CB8AC3E}">
        <p14:creationId xmlns:p14="http://schemas.microsoft.com/office/powerpoint/2010/main" xmlns="" val="31501115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D:\Hinh Ro HM\PICT0007.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9600" y="838200"/>
            <a:ext cx="3648075"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3" descr="D:\Hinh Ro HM\PICT000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81600" y="838200"/>
            <a:ext cx="3470275"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397005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D:\Hinh Ro HM\PICT003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9200" y="685800"/>
            <a:ext cx="70104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399722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D:\Hinh Ro HM\PICT0045.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9200" y="685800"/>
            <a:ext cx="6705600" cy="544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123551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D:\X-quang Ro HM\PICT30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47800" y="-304800"/>
            <a:ext cx="6532563" cy="716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627730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274638"/>
            <a:ext cx="8458200" cy="1143000"/>
          </a:xfrm>
        </p:spPr>
        <p:txBody>
          <a:bodyPr/>
          <a:lstStyle/>
          <a:p>
            <a:pPr eaLnBrk="1" hangingPunct="1"/>
            <a:r>
              <a:rPr lang="en-US" sz="5400" smtClean="0">
                <a:solidFill>
                  <a:srgbClr val="FFFF66"/>
                </a:solidFill>
                <a:latin typeface="VNI-Avo" pitchFamily="2" charset="0"/>
              </a:rPr>
              <a:t>AES (Sieâu aâm haäu moân)</a:t>
            </a:r>
          </a:p>
        </p:txBody>
      </p:sp>
      <p:sp>
        <p:nvSpPr>
          <p:cNvPr id="66563" name="Rectangle 3"/>
          <p:cNvSpPr>
            <a:spLocks noGrp="1" noChangeArrowheads="1"/>
          </p:cNvSpPr>
          <p:nvPr>
            <p:ph idx="1"/>
          </p:nvPr>
        </p:nvSpPr>
        <p:spPr>
          <a:xfrm>
            <a:off x="1143000" y="1524000"/>
            <a:ext cx="6858000" cy="4267200"/>
          </a:xfrm>
        </p:spPr>
        <p:txBody>
          <a:bodyPr/>
          <a:lstStyle/>
          <a:p>
            <a:pPr algn="just" eaLnBrk="1" hangingPunct="1">
              <a:lnSpc>
                <a:spcPct val="150000"/>
              </a:lnSpc>
              <a:buClr>
                <a:srgbClr val="FFFF00"/>
              </a:buClr>
              <a:buFont typeface="Wingdings" pitchFamily="2" charset="2"/>
              <a:buChar char="v"/>
            </a:pPr>
            <a:r>
              <a:rPr lang="en-US" sz="2800" dirty="0" err="1" smtClean="0">
                <a:solidFill>
                  <a:schemeClr val="tx2"/>
                </a:solidFill>
                <a:latin typeface="VNI-Avo" pitchFamily="2" charset="0"/>
              </a:rPr>
              <a:t>Laø</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phöông</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phaùp</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reû</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tieàn</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nhaát</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vaø</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cho</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keát</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quaû</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chính</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xaùc</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nhaát</a:t>
            </a:r>
            <a:r>
              <a:rPr lang="en-US" sz="2800" dirty="0" smtClean="0">
                <a:solidFill>
                  <a:schemeClr val="tx2"/>
                </a:solidFill>
                <a:latin typeface="VNI-Avo" pitchFamily="2" charset="0"/>
              </a:rPr>
              <a:t> .</a:t>
            </a:r>
          </a:p>
          <a:p>
            <a:pPr algn="just" eaLnBrk="1" hangingPunct="1">
              <a:lnSpc>
                <a:spcPct val="150000"/>
              </a:lnSpc>
              <a:buClr>
                <a:srgbClr val="FFFF00"/>
              </a:buClr>
              <a:buFont typeface="Wingdings" pitchFamily="2" charset="2"/>
              <a:buChar char="v"/>
            </a:pPr>
            <a:r>
              <a:rPr lang="en-US" sz="2800" dirty="0" err="1" smtClean="0">
                <a:solidFill>
                  <a:schemeClr val="tx2"/>
                </a:solidFill>
                <a:latin typeface="VNI-Avo" pitchFamily="2" charset="0"/>
              </a:rPr>
              <a:t>Laø</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tieâu</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chuaån</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vaøng</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trong</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vieäc</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ñaùnh</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giaù</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toaøn</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boä</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cô</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voøng</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vaø</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phaùt</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hieän</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caùc</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aùp</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xe</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caïnh</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haäu</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moân</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vaø</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caùc</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ñöôøng</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roø</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haäu</a:t>
            </a:r>
            <a:r>
              <a:rPr lang="en-US" sz="2800" dirty="0" smtClean="0">
                <a:solidFill>
                  <a:schemeClr val="tx2"/>
                </a:solidFill>
                <a:latin typeface="VNI-Avo" pitchFamily="2" charset="0"/>
              </a:rPr>
              <a:t> </a:t>
            </a:r>
            <a:r>
              <a:rPr lang="en-US" sz="2800" dirty="0" err="1" smtClean="0">
                <a:solidFill>
                  <a:schemeClr val="tx2"/>
                </a:solidFill>
                <a:latin typeface="VNI-Avo" pitchFamily="2" charset="0"/>
              </a:rPr>
              <a:t>moân</a:t>
            </a:r>
            <a:r>
              <a:rPr lang="en-US" sz="2800" dirty="0" smtClean="0">
                <a:solidFill>
                  <a:schemeClr val="tx2"/>
                </a:solidFill>
                <a:latin typeface="VNI-Avo" pitchFamily="2" charset="0"/>
              </a:rPr>
              <a:t> .</a:t>
            </a:r>
          </a:p>
        </p:txBody>
      </p:sp>
    </p:spTree>
    <p:extLst>
      <p:ext uri="{BB962C8B-B14F-4D97-AF65-F5344CB8AC3E}">
        <p14:creationId xmlns:p14="http://schemas.microsoft.com/office/powerpoint/2010/main" xmlns="" val="9499221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D:\hinh tri &amp; ro HM\EAU0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400" y="609600"/>
            <a:ext cx="22860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7" name="Picture 3" descr="D:\hinh tri &amp; ro HM\EAU02a.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91000" y="533400"/>
            <a:ext cx="4368800" cy="440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8" name="Text Box 5"/>
          <p:cNvSpPr txBox="1">
            <a:spLocks noChangeArrowheads="1"/>
          </p:cNvSpPr>
          <p:nvPr/>
        </p:nvSpPr>
        <p:spPr bwMode="auto">
          <a:xfrm>
            <a:off x="3048000" y="5334000"/>
            <a:ext cx="23622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6000">
                <a:solidFill>
                  <a:srgbClr val="FFFF66"/>
                </a:solidFill>
                <a:latin typeface="VNI-Avo" pitchFamily="2" charset="0"/>
              </a:rPr>
              <a:t>AES</a:t>
            </a:r>
          </a:p>
        </p:txBody>
      </p:sp>
    </p:spTree>
    <p:extLst>
      <p:ext uri="{BB962C8B-B14F-4D97-AF65-F5344CB8AC3E}">
        <p14:creationId xmlns:p14="http://schemas.microsoft.com/office/powerpoint/2010/main" xmlns="" val="1790293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ANO-FISTULA\anal fistula 2020\phan loai ro hau mon.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1423988"/>
            <a:ext cx="8153400" cy="4564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5" name="Rectangle 2"/>
          <p:cNvSpPr>
            <a:spLocks noChangeArrowheads="1"/>
          </p:cNvSpPr>
          <p:nvPr/>
        </p:nvSpPr>
        <p:spPr bwMode="auto">
          <a:xfrm>
            <a:off x="2071688" y="304800"/>
            <a:ext cx="5091112"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4400" dirty="0">
                <a:latin typeface="Arial" pitchFamily="34" charset="0"/>
                <a:cs typeface="Arial" pitchFamily="34" charset="0"/>
              </a:rPr>
              <a:t>Park's classification</a:t>
            </a:r>
            <a:endParaRPr lang="en-US" sz="4400" dirty="0"/>
          </a:p>
        </p:txBody>
      </p:sp>
    </p:spTree>
    <p:extLst>
      <p:ext uri="{BB962C8B-B14F-4D97-AF65-F5344CB8AC3E}">
        <p14:creationId xmlns:p14="http://schemas.microsoft.com/office/powerpoint/2010/main" xmlns="" val="26112789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7400" y="304800"/>
            <a:ext cx="4429125"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8611" name="Rectangle 5"/>
          <p:cNvSpPr>
            <a:spLocks noChangeArrowheads="1"/>
          </p:cNvSpPr>
          <p:nvPr/>
        </p:nvSpPr>
        <p:spPr bwMode="auto">
          <a:xfrm>
            <a:off x="1447800" y="5943600"/>
            <a:ext cx="6553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US">
                <a:latin typeface="VNI-Avo" pitchFamily="2" charset="0"/>
              </a:rPr>
              <a:t>SIEÂU AÂM HAÄU MOÂN ABSCESS MOÙNG NGÖÏA</a:t>
            </a:r>
          </a:p>
        </p:txBody>
      </p:sp>
    </p:spTree>
    <p:extLst>
      <p:ext uri="{BB962C8B-B14F-4D97-AF65-F5344CB8AC3E}">
        <p14:creationId xmlns:p14="http://schemas.microsoft.com/office/powerpoint/2010/main" xmlns="" val="28238330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D:\hinh HM hoc\EAU07a.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47800" y="304800"/>
            <a:ext cx="619125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491" name="Text Box 3"/>
          <p:cNvSpPr txBox="1">
            <a:spLocks noChangeArrowheads="1"/>
          </p:cNvSpPr>
          <p:nvPr/>
        </p:nvSpPr>
        <p:spPr bwMode="auto">
          <a:xfrm>
            <a:off x="1371600" y="5562600"/>
            <a:ext cx="6324600" cy="1073150"/>
          </a:xfrm>
          <a:prstGeom prst="rect">
            <a:avLst/>
          </a:prstGeom>
          <a:noFill/>
          <a:ln w="9525">
            <a:noFill/>
            <a:miter lim="800000"/>
            <a:headEnd/>
            <a:tailEnd/>
          </a:ln>
          <a:effectLst/>
        </p:spPr>
        <p:txBody>
          <a:bodyPr>
            <a:spAutoFit/>
          </a:bodyPr>
          <a:lstStyle/>
          <a:p>
            <a:pPr algn="ctr">
              <a:lnSpc>
                <a:spcPct val="50000"/>
              </a:lnSpc>
              <a:spcBef>
                <a:spcPct val="50000"/>
              </a:spcBef>
              <a:defRPr/>
            </a:pPr>
            <a:r>
              <a:rPr lang="en-US" sz="6000">
                <a:effectLst>
                  <a:outerShdw blurRad="38100" dist="38100" dir="2700000" algn="tl">
                    <a:srgbClr val="000000"/>
                  </a:outerShdw>
                </a:effectLst>
                <a:latin typeface="VNI-Avo" pitchFamily="2" charset="0"/>
              </a:rPr>
              <a:t>AES</a:t>
            </a:r>
          </a:p>
          <a:p>
            <a:pPr algn="ctr">
              <a:lnSpc>
                <a:spcPct val="50000"/>
              </a:lnSpc>
              <a:spcBef>
                <a:spcPct val="50000"/>
              </a:spcBef>
              <a:defRPr/>
            </a:pPr>
            <a:r>
              <a:rPr lang="en-US" sz="3200">
                <a:latin typeface="VNI-Avo" pitchFamily="2" charset="0"/>
              </a:rPr>
              <a:t>Abceøs hình moùng ngöïa</a:t>
            </a:r>
            <a:endParaRPr lang="en-US" sz="3200">
              <a:effectLst>
                <a:outerShdw blurRad="38100" dist="38100" dir="2700000" algn="tl">
                  <a:srgbClr val="000000"/>
                </a:outerShdw>
              </a:effectLst>
              <a:latin typeface="VNI-Avo" pitchFamily="2" charset="0"/>
            </a:endParaRPr>
          </a:p>
        </p:txBody>
      </p:sp>
    </p:spTree>
    <p:extLst>
      <p:ext uri="{BB962C8B-B14F-4D97-AF65-F5344CB8AC3E}">
        <p14:creationId xmlns:p14="http://schemas.microsoft.com/office/powerpoint/2010/main" xmlns="" val="28076394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D:\hinh HM hoc\EAU07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400" y="228600"/>
            <a:ext cx="5857875" cy="4933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515" name="Text Box 3"/>
          <p:cNvSpPr txBox="1">
            <a:spLocks noChangeArrowheads="1"/>
          </p:cNvSpPr>
          <p:nvPr/>
        </p:nvSpPr>
        <p:spPr bwMode="auto">
          <a:xfrm>
            <a:off x="1981200" y="5410200"/>
            <a:ext cx="5334000" cy="1201738"/>
          </a:xfrm>
          <a:prstGeom prst="rect">
            <a:avLst/>
          </a:prstGeom>
          <a:noFill/>
          <a:ln w="9525">
            <a:noFill/>
            <a:miter lim="800000"/>
            <a:headEnd/>
            <a:tailEnd/>
          </a:ln>
          <a:effectLst/>
        </p:spPr>
        <p:txBody>
          <a:bodyPr>
            <a:spAutoFit/>
          </a:bodyPr>
          <a:lstStyle/>
          <a:p>
            <a:pPr algn="ctr">
              <a:lnSpc>
                <a:spcPct val="60000"/>
              </a:lnSpc>
              <a:spcBef>
                <a:spcPct val="50000"/>
              </a:spcBef>
              <a:defRPr/>
            </a:pPr>
            <a:r>
              <a:rPr lang="en-US" sz="6000">
                <a:solidFill>
                  <a:srgbClr val="FFFF66"/>
                </a:solidFill>
                <a:effectLst>
                  <a:outerShdw blurRad="38100" dist="38100" dir="2700000" algn="tl">
                    <a:srgbClr val="000000"/>
                  </a:outerShdw>
                </a:effectLst>
                <a:latin typeface="VNI-Avo" pitchFamily="2" charset="0"/>
              </a:rPr>
              <a:t>AES</a:t>
            </a:r>
          </a:p>
          <a:p>
            <a:pPr algn="ctr">
              <a:lnSpc>
                <a:spcPct val="60000"/>
              </a:lnSpc>
              <a:spcBef>
                <a:spcPct val="50000"/>
              </a:spcBef>
              <a:defRPr/>
            </a:pPr>
            <a:r>
              <a:rPr lang="en-US" sz="3200">
                <a:solidFill>
                  <a:srgbClr val="66FF33"/>
                </a:solidFill>
                <a:latin typeface="VNI-Avo" pitchFamily="2" charset="0"/>
              </a:rPr>
              <a:t>Ñöôøng roø haäu moân</a:t>
            </a:r>
            <a:endParaRPr lang="en-US" sz="3200">
              <a:solidFill>
                <a:srgbClr val="66FF33"/>
              </a:solidFill>
              <a:effectLst>
                <a:outerShdw blurRad="38100" dist="38100" dir="2700000" algn="tl">
                  <a:srgbClr val="000000"/>
                </a:outerShdw>
              </a:effectLst>
              <a:latin typeface="VNI-Avo" pitchFamily="2" charset="0"/>
            </a:endParaRPr>
          </a:p>
        </p:txBody>
      </p:sp>
    </p:spTree>
    <p:extLst>
      <p:ext uri="{BB962C8B-B14F-4D97-AF65-F5344CB8AC3E}">
        <p14:creationId xmlns:p14="http://schemas.microsoft.com/office/powerpoint/2010/main" xmlns="" val="13496533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D:\hinh tri &amp; ro HM\EAU06a.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00200" y="381000"/>
            <a:ext cx="60960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39" name="Text Box 3"/>
          <p:cNvSpPr txBox="1">
            <a:spLocks noChangeArrowheads="1"/>
          </p:cNvSpPr>
          <p:nvPr/>
        </p:nvSpPr>
        <p:spPr bwMode="auto">
          <a:xfrm>
            <a:off x="1371600" y="5105400"/>
            <a:ext cx="6553200" cy="1247775"/>
          </a:xfrm>
          <a:prstGeom prst="rect">
            <a:avLst/>
          </a:prstGeom>
          <a:noFill/>
          <a:ln w="9525">
            <a:noFill/>
            <a:miter lim="800000"/>
            <a:headEnd/>
            <a:tailEnd/>
          </a:ln>
          <a:effectLst/>
        </p:spPr>
        <p:txBody>
          <a:bodyPr>
            <a:spAutoFit/>
          </a:bodyPr>
          <a:lstStyle/>
          <a:p>
            <a:pPr algn="ctr">
              <a:lnSpc>
                <a:spcPct val="65000"/>
              </a:lnSpc>
              <a:spcBef>
                <a:spcPct val="50000"/>
              </a:spcBef>
              <a:defRPr/>
            </a:pPr>
            <a:r>
              <a:rPr lang="en-US" sz="6000" b="1">
                <a:solidFill>
                  <a:srgbClr val="FFFF66"/>
                </a:solidFill>
                <a:effectLst>
                  <a:outerShdw blurRad="38100" dist="38100" dir="2700000" algn="tl">
                    <a:srgbClr val="000000"/>
                  </a:outerShdw>
                </a:effectLst>
                <a:latin typeface="VNI-Times" pitchFamily="2" charset="0"/>
              </a:rPr>
              <a:t>AES</a:t>
            </a:r>
          </a:p>
          <a:p>
            <a:pPr algn="ctr">
              <a:lnSpc>
                <a:spcPct val="65000"/>
              </a:lnSpc>
              <a:spcBef>
                <a:spcPct val="50000"/>
              </a:spcBef>
              <a:defRPr/>
            </a:pPr>
            <a:r>
              <a:rPr lang="en-US" sz="3200" b="1">
                <a:solidFill>
                  <a:srgbClr val="66FF33"/>
                </a:solidFill>
                <a:latin typeface="VNI-Times" pitchFamily="2" charset="0"/>
              </a:rPr>
              <a:t>Abceøs caïnh haäu moân</a:t>
            </a:r>
            <a:endParaRPr lang="en-US" sz="3200" b="1">
              <a:solidFill>
                <a:srgbClr val="66FF33"/>
              </a:solidFill>
              <a:effectLst>
                <a:outerShdw blurRad="38100" dist="38100" dir="2700000" algn="tl">
                  <a:srgbClr val="000000"/>
                </a:outerShdw>
              </a:effectLst>
              <a:latin typeface="VNI-Times" pitchFamily="2" charset="0"/>
            </a:endParaRPr>
          </a:p>
        </p:txBody>
      </p:sp>
      <p:pic>
        <p:nvPicPr>
          <p:cNvPr id="71684" name="Picture 4" descr="E:\Hinh EAS\Hinh EAS\Bn Bui Trung.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85813" y="73025"/>
            <a:ext cx="7570787" cy="671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696668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E:\Hinh EAS\Hinh EAS\Bn Do Phu Thuan.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228600"/>
            <a:ext cx="6553200" cy="632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21913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E:\Hinh EAS\Hinh EAS 3\Thai van Be.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5800" y="100013"/>
            <a:ext cx="7772400" cy="665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933741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E:\Hinh EAS\Hinh EAS 3\Sa Ruon 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27300" y="0"/>
            <a:ext cx="4554538"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312749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E:\Hinh EAS\Hinh EAS 3\Nguyen Thi Thanh Hai.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5800" y="123825"/>
            <a:ext cx="7772400" cy="660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268470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z="5400" smtClean="0">
                <a:solidFill>
                  <a:srgbClr val="FFFF66"/>
                </a:solidFill>
                <a:latin typeface="VNI-Avo" pitchFamily="2" charset="0"/>
              </a:rPr>
              <a:t>MRI (Coäng höôûng töø)</a:t>
            </a:r>
          </a:p>
        </p:txBody>
      </p:sp>
      <p:sp>
        <p:nvSpPr>
          <p:cNvPr id="76803" name="Rectangle 3"/>
          <p:cNvSpPr>
            <a:spLocks noGrp="1" noChangeArrowheads="1"/>
          </p:cNvSpPr>
          <p:nvPr>
            <p:ph idx="1"/>
          </p:nvPr>
        </p:nvSpPr>
        <p:spPr>
          <a:xfrm>
            <a:off x="685800" y="1981200"/>
            <a:ext cx="8077200" cy="4114800"/>
          </a:xfrm>
        </p:spPr>
        <p:txBody>
          <a:bodyPr/>
          <a:lstStyle/>
          <a:p>
            <a:pPr algn="just" eaLnBrk="1" hangingPunct="1">
              <a:lnSpc>
                <a:spcPct val="120000"/>
              </a:lnSpc>
              <a:buClr>
                <a:srgbClr val="FFFF00"/>
              </a:buClr>
              <a:buFont typeface="Wingdings" pitchFamily="2" charset="2"/>
              <a:buChar char="v"/>
            </a:pPr>
            <a:r>
              <a:rPr lang="en-US" sz="2800" smtClean="0">
                <a:latin typeface="VNI-Avo" pitchFamily="2" charset="0"/>
              </a:rPr>
              <a:t>Xaùc ñònh vò trí oå muõ vaø ñöôøng roø maø khoâng caàn söû duïng thuoác caûn quang .</a:t>
            </a:r>
          </a:p>
          <a:p>
            <a:pPr algn="just" eaLnBrk="1" hangingPunct="1">
              <a:lnSpc>
                <a:spcPct val="120000"/>
              </a:lnSpc>
              <a:buClr>
                <a:srgbClr val="FFFF00"/>
              </a:buClr>
              <a:buFont typeface="Wingdings" pitchFamily="2" charset="2"/>
              <a:buChar char="v"/>
            </a:pPr>
            <a:r>
              <a:rPr lang="en-US" sz="2800" smtClean="0">
                <a:latin typeface="VNI-Avo" pitchFamily="2" charset="0"/>
              </a:rPr>
              <a:t>Theo BV St. Mark hình chuïp MRI so vôùi luùc phaãu thuaät chính xaùc : </a:t>
            </a:r>
          </a:p>
          <a:p>
            <a:pPr algn="just" eaLnBrk="1" hangingPunct="1">
              <a:lnSpc>
                <a:spcPct val="120000"/>
              </a:lnSpc>
              <a:buFont typeface="Wingdings" pitchFamily="2" charset="2"/>
              <a:buNone/>
            </a:pPr>
            <a:r>
              <a:rPr lang="en-US" sz="2800" smtClean="0">
                <a:latin typeface="VNI-Avo" pitchFamily="2" charset="0"/>
              </a:rPr>
              <a:t>		- 86% ñöôøng roø nguyeân phaùt .</a:t>
            </a:r>
          </a:p>
          <a:p>
            <a:pPr algn="just" eaLnBrk="1" hangingPunct="1">
              <a:lnSpc>
                <a:spcPct val="120000"/>
              </a:lnSpc>
              <a:buFont typeface="Wingdings" pitchFamily="2" charset="2"/>
              <a:buNone/>
            </a:pPr>
            <a:r>
              <a:rPr lang="en-US" sz="2800" smtClean="0">
                <a:latin typeface="VNI-Avo" pitchFamily="2" charset="0"/>
              </a:rPr>
              <a:t>		- 97% roø hình moùng ngöïa .</a:t>
            </a:r>
          </a:p>
          <a:p>
            <a:pPr algn="just" eaLnBrk="1" hangingPunct="1">
              <a:lnSpc>
                <a:spcPct val="120000"/>
              </a:lnSpc>
              <a:buFont typeface="Wingdings" pitchFamily="2" charset="2"/>
              <a:buNone/>
            </a:pPr>
            <a:r>
              <a:rPr lang="en-US" sz="2800" smtClean="0">
                <a:latin typeface="VNI-Avo" pitchFamily="2" charset="0"/>
              </a:rPr>
              <a:t>		- 100% caùc oå aùp xe caïnh haäu moân .</a:t>
            </a:r>
          </a:p>
          <a:p>
            <a:pPr eaLnBrk="1" hangingPunct="1"/>
            <a:endParaRPr lang="en-US" sz="2800" b="1" smtClean="0">
              <a:solidFill>
                <a:srgbClr val="66FF33"/>
              </a:solidFill>
              <a:latin typeface="VNI-Avo" pitchFamily="2" charset="0"/>
            </a:endParaRPr>
          </a:p>
        </p:txBody>
      </p:sp>
    </p:spTree>
    <p:extLst>
      <p:ext uri="{BB962C8B-B14F-4D97-AF65-F5344CB8AC3E}">
        <p14:creationId xmlns:p14="http://schemas.microsoft.com/office/powerpoint/2010/main" xmlns="" val="10299564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98488" y="715963"/>
            <a:ext cx="7783512" cy="4611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Rectangle 5"/>
          <p:cNvSpPr>
            <a:spLocks noChangeArrowheads="1"/>
          </p:cNvSpPr>
          <p:nvPr/>
        </p:nvSpPr>
        <p:spPr bwMode="auto">
          <a:xfrm>
            <a:off x="1143000" y="5638800"/>
            <a:ext cx="64770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US" sz="2800">
                <a:latin typeface="VNI-Avo" pitchFamily="2" charset="0"/>
              </a:rPr>
              <a:t>HÌNH MRI ROØ HAÄU MOÂN</a:t>
            </a:r>
          </a:p>
        </p:txBody>
      </p:sp>
    </p:spTree>
    <p:extLst>
      <p:ext uri="{BB962C8B-B14F-4D97-AF65-F5344CB8AC3E}">
        <p14:creationId xmlns:p14="http://schemas.microsoft.com/office/powerpoint/2010/main" xmlns="" val="3103644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0"/>
            <a:ext cx="7772400" cy="1143000"/>
          </a:xfrm>
        </p:spPr>
        <p:txBody>
          <a:bodyPr/>
          <a:lstStyle/>
          <a:p>
            <a:r>
              <a:rPr lang="en-US" dirty="0" smtClean="0">
                <a:latin typeface="Arial" pitchFamily="34" charset="0"/>
                <a:cs typeface="Arial" pitchFamily="34" charset="0"/>
              </a:rPr>
              <a:t>Park's classification</a:t>
            </a:r>
            <a:endParaRPr lang="en-US" dirty="0"/>
          </a:p>
        </p:txBody>
      </p:sp>
      <p:pic>
        <p:nvPicPr>
          <p:cNvPr id="50179" name="Picture 4" descr="D:\hinh tri &amp; ro HM\Ro HM0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1600" y="1066800"/>
            <a:ext cx="30861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0" name="Picture 6" descr="D:\hinh tri &amp; ro HM\Ro HM06.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2000" y="3886200"/>
            <a:ext cx="3200400"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1" name="Picture 7" descr="D:\hinh tri &amp; ro HM\Ro HM07.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257800" y="3962400"/>
            <a:ext cx="29718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2" name="Picture 8" descr="D:\hinh tri &amp; ro HM\Ro HM05.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62000" y="1066800"/>
            <a:ext cx="3200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83" name="Text Box 12"/>
          <p:cNvSpPr txBox="1">
            <a:spLocks noChangeArrowheads="1"/>
          </p:cNvSpPr>
          <p:nvPr/>
        </p:nvSpPr>
        <p:spPr bwMode="auto">
          <a:xfrm>
            <a:off x="0" y="3505200"/>
            <a:ext cx="3048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n-US"/>
          </a:p>
        </p:txBody>
      </p:sp>
      <p:sp>
        <p:nvSpPr>
          <p:cNvPr id="50184" name="Text Box 14"/>
          <p:cNvSpPr txBox="1">
            <a:spLocks noChangeArrowheads="1"/>
          </p:cNvSpPr>
          <p:nvPr/>
        </p:nvSpPr>
        <p:spPr bwMode="auto">
          <a:xfrm>
            <a:off x="914400" y="3352800"/>
            <a:ext cx="2971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800">
                <a:latin typeface="VNI-Avo" pitchFamily="2" charset="0"/>
              </a:rPr>
              <a:t>Roø giöõa cô thaét</a:t>
            </a:r>
          </a:p>
        </p:txBody>
      </p:sp>
      <p:sp>
        <p:nvSpPr>
          <p:cNvPr id="50185" name="Text Box 15"/>
          <p:cNvSpPr txBox="1">
            <a:spLocks noChangeArrowheads="1"/>
          </p:cNvSpPr>
          <p:nvPr/>
        </p:nvSpPr>
        <p:spPr bwMode="auto">
          <a:xfrm>
            <a:off x="5181600" y="3352800"/>
            <a:ext cx="34290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800">
                <a:latin typeface="VNI-Avo" pitchFamily="2" charset="0"/>
              </a:rPr>
              <a:t>Roø xuyeân cô thaét</a:t>
            </a:r>
          </a:p>
        </p:txBody>
      </p:sp>
      <p:sp>
        <p:nvSpPr>
          <p:cNvPr id="50186" name="Text Box 28"/>
          <p:cNvSpPr txBox="1">
            <a:spLocks noChangeArrowheads="1"/>
          </p:cNvSpPr>
          <p:nvPr/>
        </p:nvSpPr>
        <p:spPr bwMode="auto">
          <a:xfrm>
            <a:off x="1295400" y="5791200"/>
            <a:ext cx="2590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n-US"/>
          </a:p>
        </p:txBody>
      </p:sp>
      <p:sp>
        <p:nvSpPr>
          <p:cNvPr id="50187" name="Text Box 30"/>
          <p:cNvSpPr txBox="1">
            <a:spLocks noChangeArrowheads="1"/>
          </p:cNvSpPr>
          <p:nvPr/>
        </p:nvSpPr>
        <p:spPr bwMode="auto">
          <a:xfrm>
            <a:off x="914400" y="6096000"/>
            <a:ext cx="30480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800">
                <a:latin typeface="VNI-Avo" pitchFamily="2" charset="0"/>
              </a:rPr>
              <a:t>Roø treân cô thaét</a:t>
            </a:r>
          </a:p>
        </p:txBody>
      </p:sp>
      <p:sp>
        <p:nvSpPr>
          <p:cNvPr id="50188" name="Text Box 31"/>
          <p:cNvSpPr txBox="1">
            <a:spLocks noChangeArrowheads="1"/>
          </p:cNvSpPr>
          <p:nvPr/>
        </p:nvSpPr>
        <p:spPr bwMode="auto">
          <a:xfrm>
            <a:off x="5181600" y="6096000"/>
            <a:ext cx="3352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800">
                <a:latin typeface="VNI-Avo" pitchFamily="2" charset="0"/>
              </a:rPr>
              <a:t>Roø ngoaøi cô thaét</a:t>
            </a:r>
          </a:p>
        </p:txBody>
      </p:sp>
    </p:spTree>
    <p:extLst>
      <p:ext uri="{BB962C8B-B14F-4D97-AF65-F5344CB8AC3E}">
        <p14:creationId xmlns:p14="http://schemas.microsoft.com/office/powerpoint/2010/main" xmlns="" val="1818313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62025" y="304800"/>
            <a:ext cx="7219950" cy="532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1" name="Rectangle 5"/>
          <p:cNvSpPr>
            <a:spLocks noChangeArrowheads="1"/>
          </p:cNvSpPr>
          <p:nvPr/>
        </p:nvSpPr>
        <p:spPr bwMode="auto">
          <a:xfrm>
            <a:off x="838200" y="5867400"/>
            <a:ext cx="74676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US" sz="2800">
                <a:latin typeface="VNI-Avo" pitchFamily="2" charset="0"/>
              </a:rPr>
              <a:t>MRI ROØ HAÄU MOÂN</a:t>
            </a:r>
          </a:p>
        </p:txBody>
      </p:sp>
    </p:spTree>
    <p:extLst>
      <p:ext uri="{BB962C8B-B14F-4D97-AF65-F5344CB8AC3E}">
        <p14:creationId xmlns:p14="http://schemas.microsoft.com/office/powerpoint/2010/main" xmlns="" val="21980555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381000"/>
            <a:ext cx="7210425" cy="540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Rectangle 5"/>
          <p:cNvSpPr>
            <a:spLocks noChangeArrowheads="1"/>
          </p:cNvSpPr>
          <p:nvPr/>
        </p:nvSpPr>
        <p:spPr bwMode="auto">
          <a:xfrm>
            <a:off x="2971800" y="5954713"/>
            <a:ext cx="3278188"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latin typeface="VNI-Avo" pitchFamily="2" charset="0"/>
              </a:rPr>
              <a:t>MRI ROØ HAÄU MOÂN</a:t>
            </a:r>
          </a:p>
        </p:txBody>
      </p:sp>
    </p:spTree>
    <p:extLst>
      <p:ext uri="{BB962C8B-B14F-4D97-AF65-F5344CB8AC3E}">
        <p14:creationId xmlns:p14="http://schemas.microsoft.com/office/powerpoint/2010/main" xmlns="" val="4004823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381000"/>
            <a:ext cx="721995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899" name="Rectangle 5"/>
          <p:cNvSpPr>
            <a:spLocks noChangeArrowheads="1"/>
          </p:cNvSpPr>
          <p:nvPr/>
        </p:nvSpPr>
        <p:spPr bwMode="auto">
          <a:xfrm>
            <a:off x="2667000" y="5878513"/>
            <a:ext cx="3278188"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latin typeface="VNI-Avo" pitchFamily="2" charset="0"/>
              </a:rPr>
              <a:t>MRI ROØ HAÄU MOÂN</a:t>
            </a:r>
          </a:p>
        </p:txBody>
      </p:sp>
    </p:spTree>
    <p:extLst>
      <p:ext uri="{BB962C8B-B14F-4D97-AF65-F5344CB8AC3E}">
        <p14:creationId xmlns:p14="http://schemas.microsoft.com/office/powerpoint/2010/main" xmlns="" val="41769587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4" name="DUONG RO XUYEN CO NANG - AXIAL.avi">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xmlns="" val="0"/>
              </a:ext>
            </a:extLst>
          </a:blip>
          <a:srcRect/>
          <a:stretch>
            <a:fillRect/>
          </a:stretch>
        </p:blipFill>
        <p:spPr bwMode="auto">
          <a:xfrm>
            <a:off x="1600200" y="381000"/>
            <a:ext cx="6072188" cy="536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Rectangle 5"/>
          <p:cNvSpPr>
            <a:spLocks noChangeArrowheads="1"/>
          </p:cNvSpPr>
          <p:nvPr/>
        </p:nvSpPr>
        <p:spPr bwMode="auto">
          <a:xfrm>
            <a:off x="2895600" y="5954713"/>
            <a:ext cx="3278188"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latin typeface="VNI-Avo" pitchFamily="2" charset="0"/>
              </a:rPr>
              <a:t>MRI ROØ HAÄU MOÂN</a:t>
            </a:r>
          </a:p>
        </p:txBody>
      </p:sp>
    </p:spTree>
    <p:extLst>
      <p:ext uri="{BB962C8B-B14F-4D97-AF65-F5344CB8AC3E}">
        <p14:creationId xmlns:p14="http://schemas.microsoft.com/office/powerpoint/2010/main" xmlns="" val="375960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336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43364"/>
                                        </p:tgtEl>
                                      </p:cBhvr>
                                    </p:cmd>
                                  </p:childTnLst>
                                </p:cTn>
                              </p:par>
                            </p:childTnLst>
                          </p:cTn>
                        </p:par>
                      </p:childTnLst>
                    </p:cTn>
                  </p:par>
                </p:childTnLst>
              </p:cTn>
              <p:nextCondLst>
                <p:cond evt="onClick" delay="0">
                  <p:tgtEl>
                    <p:spTgt spid="143364"/>
                  </p:tgtEl>
                </p:cond>
              </p:nextCondLst>
            </p:seq>
            <p:video>
              <p:cMediaNode>
                <p:cTn id="7" fill="hold" display="0">
                  <p:stCondLst>
                    <p:cond delay="indefinite"/>
                  </p:stCondLst>
                  <p:endCondLst>
                    <p:cond evt="onNext" delay="0">
                      <p:tgtEl>
                        <p:sldTgt/>
                      </p:tgtEl>
                    </p:cond>
                    <p:cond evt="onPrev" delay="0">
                      <p:tgtEl>
                        <p:sldTgt/>
                      </p:tgtEl>
                    </p:cond>
                  </p:endCondLst>
                </p:cTn>
                <p:tgtEl>
                  <p:spTgt spid="143364"/>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descr="PA05137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5000" y="0"/>
            <a:ext cx="51435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693959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descr="PA05138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09800" y="0"/>
            <a:ext cx="51419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307086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descr="PA05139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81200" y="0"/>
            <a:ext cx="51419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531936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sz="5400" smtClean="0">
                <a:solidFill>
                  <a:srgbClr val="FFFF66"/>
                </a:solidFill>
                <a:latin typeface="VNI-Avo" pitchFamily="2" charset="0"/>
              </a:rPr>
              <a:t>ÑIEÀU TRÒ</a:t>
            </a:r>
          </a:p>
        </p:txBody>
      </p:sp>
      <p:sp>
        <p:nvSpPr>
          <p:cNvPr id="93187" name="Rectangle 3"/>
          <p:cNvSpPr>
            <a:spLocks noGrp="1" noChangeArrowheads="1"/>
          </p:cNvSpPr>
          <p:nvPr>
            <p:ph idx="1"/>
          </p:nvPr>
        </p:nvSpPr>
        <p:spPr>
          <a:xfrm>
            <a:off x="1143000" y="1981200"/>
            <a:ext cx="6781800" cy="4114800"/>
          </a:xfrm>
        </p:spPr>
        <p:txBody>
          <a:bodyPr/>
          <a:lstStyle/>
          <a:p>
            <a:pPr algn="just" eaLnBrk="1" hangingPunct="1">
              <a:lnSpc>
                <a:spcPct val="120000"/>
              </a:lnSpc>
              <a:buFont typeface="Wingdings" pitchFamily="2" charset="2"/>
              <a:buNone/>
            </a:pPr>
            <a:r>
              <a:rPr lang="en-US" sz="2800" smtClean="0">
                <a:latin typeface="VNI-Avo" pitchFamily="2" charset="0"/>
              </a:rPr>
              <a:t>Nguyeân taéc ñieàu trò :</a:t>
            </a:r>
          </a:p>
          <a:p>
            <a:pPr algn="just" eaLnBrk="1" hangingPunct="1">
              <a:lnSpc>
                <a:spcPct val="120000"/>
              </a:lnSpc>
              <a:buClr>
                <a:srgbClr val="FFFF00"/>
              </a:buClr>
              <a:buFont typeface="Wingdings" pitchFamily="2" charset="2"/>
              <a:buChar char="v"/>
            </a:pPr>
            <a:r>
              <a:rPr lang="en-US" sz="2800" smtClean="0">
                <a:latin typeface="VNI-Avo" pitchFamily="2" charset="0"/>
              </a:rPr>
              <a:t>Nhieãm truøng caáp tính laø chæ ñònh sôùm cho phaãu thuaät vaø daãn löu .</a:t>
            </a:r>
          </a:p>
          <a:p>
            <a:pPr algn="just" eaLnBrk="1" hangingPunct="1">
              <a:lnSpc>
                <a:spcPct val="120000"/>
              </a:lnSpc>
              <a:buClr>
                <a:srgbClr val="FFFF00"/>
              </a:buClr>
              <a:buFont typeface="Wingdings" pitchFamily="2" charset="2"/>
              <a:buChar char="v"/>
            </a:pPr>
            <a:r>
              <a:rPr lang="en-US" sz="2800" smtClean="0">
                <a:latin typeface="VNI-Avo" pitchFamily="2" charset="0"/>
              </a:rPr>
              <a:t>Hai nguyeân taéc chính cuûa moå roø haäu moân  laø :</a:t>
            </a:r>
          </a:p>
          <a:p>
            <a:pPr algn="just" eaLnBrk="1" hangingPunct="1">
              <a:lnSpc>
                <a:spcPct val="120000"/>
              </a:lnSpc>
              <a:buFont typeface="Wingdings" pitchFamily="2" charset="2"/>
              <a:buNone/>
            </a:pPr>
            <a:r>
              <a:rPr lang="en-US" sz="2800" smtClean="0">
                <a:latin typeface="VNI-Avo" pitchFamily="2" charset="0"/>
              </a:rPr>
              <a:t>		-Baûo veä an toaøn cô thaét .</a:t>
            </a:r>
          </a:p>
          <a:p>
            <a:pPr algn="just" eaLnBrk="1" hangingPunct="1">
              <a:lnSpc>
                <a:spcPct val="120000"/>
              </a:lnSpc>
              <a:buFont typeface="Wingdings" pitchFamily="2" charset="2"/>
              <a:buNone/>
            </a:pPr>
            <a:r>
              <a:rPr lang="en-US" sz="2800" smtClean="0">
                <a:latin typeface="VNI-Avo" pitchFamily="2" charset="0"/>
              </a:rPr>
              <a:t>		- Caét boû ñöôïc ñöôøng roø .</a:t>
            </a:r>
          </a:p>
        </p:txBody>
      </p:sp>
    </p:spTree>
    <p:extLst>
      <p:ext uri="{BB962C8B-B14F-4D97-AF65-F5344CB8AC3E}">
        <p14:creationId xmlns:p14="http://schemas.microsoft.com/office/powerpoint/2010/main" xmlns="" val="10547530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000" y="252413"/>
            <a:ext cx="7010400" cy="538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1" name="Rectangle 5"/>
          <p:cNvSpPr>
            <a:spLocks noChangeArrowheads="1"/>
          </p:cNvSpPr>
          <p:nvPr/>
        </p:nvSpPr>
        <p:spPr bwMode="auto">
          <a:xfrm>
            <a:off x="762000" y="5867400"/>
            <a:ext cx="79248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US">
                <a:latin typeface="VNI-Avo" pitchFamily="2" charset="0"/>
              </a:rPr>
              <a:t>ÑIEÀU TRÒ ABCESS HAÄU MOÂN TREÂN CÔ NAÂNG</a:t>
            </a:r>
          </a:p>
        </p:txBody>
      </p:sp>
    </p:spTree>
    <p:extLst>
      <p:ext uri="{BB962C8B-B14F-4D97-AF65-F5344CB8AC3E}">
        <p14:creationId xmlns:p14="http://schemas.microsoft.com/office/powerpoint/2010/main" xmlns="" val="40071144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762000" y="20638"/>
            <a:ext cx="7772400" cy="1371600"/>
          </a:xfrm>
        </p:spPr>
        <p:txBody>
          <a:bodyPr/>
          <a:lstStyle/>
          <a:p>
            <a:pPr eaLnBrk="1" hangingPunct="1"/>
            <a:r>
              <a:rPr lang="en-US" smtClean="0">
                <a:solidFill>
                  <a:srgbClr val="FFFF66"/>
                </a:solidFill>
                <a:latin typeface="VNI-Avo" pitchFamily="2" charset="0"/>
              </a:rPr>
              <a:t>CAÙC PP ÑIEÀU TRÒ</a:t>
            </a:r>
            <a:r>
              <a:rPr lang="en-US" smtClean="0">
                <a:latin typeface="VNI-Avo" pitchFamily="2" charset="0"/>
              </a:rPr>
              <a:t> </a:t>
            </a:r>
          </a:p>
        </p:txBody>
      </p:sp>
      <p:sp>
        <p:nvSpPr>
          <p:cNvPr id="62467" name="Rectangle 3"/>
          <p:cNvSpPr>
            <a:spLocks noGrp="1" noChangeArrowheads="1"/>
          </p:cNvSpPr>
          <p:nvPr>
            <p:ph idx="1"/>
          </p:nvPr>
        </p:nvSpPr>
        <p:spPr>
          <a:xfrm>
            <a:off x="990600" y="1371600"/>
            <a:ext cx="7086600" cy="5105400"/>
          </a:xfrm>
        </p:spPr>
        <p:txBody>
          <a:bodyPr rtlCol="0">
            <a:normAutofit lnSpcReduction="10000"/>
          </a:bodyPr>
          <a:lstStyle/>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Caét moâ xô ñöôøng roø (fistulectomy) </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Môû ñöôøng roø (fistulotomy) .</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Coät daây thun (Prolonged seton drainage).</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Bom keo sinh hoïc (treament fibrin sealant).</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Phaãu thuaät Hanley (roø moùng ngöïa)</a:t>
            </a:r>
          </a:p>
          <a:p>
            <a:pPr algn="just" eaLnBrk="1" fontAlgn="auto" hangingPunct="1">
              <a:lnSpc>
                <a:spcPct val="120000"/>
              </a:lnSpc>
              <a:spcAft>
                <a:spcPts val="0"/>
              </a:spcAft>
              <a:buClr>
                <a:srgbClr val="FFFF00"/>
              </a:buClr>
              <a:buFont typeface="Wingdings" pitchFamily="2" charset="2"/>
              <a:buChar char="v"/>
              <a:defRPr/>
            </a:pPr>
            <a:r>
              <a:rPr lang="en-US" sz="2800" smtClean="0">
                <a:latin typeface="VNI-Avo" pitchFamily="2" charset="0"/>
              </a:rPr>
              <a:t>Phaãu thuaät LIFT.</a:t>
            </a:r>
          </a:p>
          <a:p>
            <a:pPr algn="just" eaLnBrk="1" fontAlgn="auto" hangingPunct="1">
              <a:lnSpc>
                <a:spcPct val="120000"/>
              </a:lnSpc>
              <a:spcAft>
                <a:spcPts val="0"/>
              </a:spcAft>
              <a:buClr>
                <a:srgbClr val="FFFF00"/>
              </a:buClr>
              <a:buFont typeface="Wingdings" pitchFamily="2" charset="2"/>
              <a:buChar char="v"/>
              <a:defRPr/>
            </a:pPr>
            <a:r>
              <a:rPr lang="it-IT" sz="2800" smtClean="0"/>
              <a:t>V.A.A.F.T.</a:t>
            </a:r>
            <a:endParaRPr lang="en-US" sz="2800" smtClean="0">
              <a:latin typeface="VNI-Avo" pitchFamily="2" charset="0"/>
            </a:endParaRPr>
          </a:p>
          <a:p>
            <a:pPr algn="just" eaLnBrk="1" fontAlgn="auto" hangingPunct="1">
              <a:lnSpc>
                <a:spcPct val="120000"/>
              </a:lnSpc>
              <a:spcAft>
                <a:spcPts val="0"/>
              </a:spcAft>
              <a:buClr>
                <a:srgbClr val="FFFF00"/>
              </a:buClr>
              <a:buFont typeface="Wingdings" pitchFamily="2" charset="2"/>
              <a:buChar char="v"/>
              <a:defRPr/>
            </a:pPr>
            <a:endParaRPr lang="en-US" sz="2800" smtClean="0">
              <a:solidFill>
                <a:srgbClr val="66FF33"/>
              </a:solidFill>
              <a:latin typeface="VNI-Avo" pitchFamily="2" charset="0"/>
            </a:endParaRPr>
          </a:p>
          <a:p>
            <a:pPr algn="just" eaLnBrk="1" fontAlgn="auto" hangingPunct="1">
              <a:lnSpc>
                <a:spcPct val="120000"/>
              </a:lnSpc>
              <a:spcAft>
                <a:spcPts val="0"/>
              </a:spcAft>
              <a:buClr>
                <a:srgbClr val="FFFF00"/>
              </a:buClr>
              <a:buFont typeface="Wingdings" pitchFamily="2" charset="2"/>
              <a:buChar char="v"/>
              <a:defRPr/>
            </a:pPr>
            <a:endParaRPr lang="en-US" sz="2800" smtClean="0">
              <a:solidFill>
                <a:srgbClr val="66FF33"/>
              </a:solidFill>
              <a:latin typeface="VNI-Avo" pitchFamily="2" charset="0"/>
            </a:endParaRPr>
          </a:p>
        </p:txBody>
      </p:sp>
    </p:spTree>
    <p:extLst>
      <p:ext uri="{BB962C8B-B14F-4D97-AF65-F5344CB8AC3E}">
        <p14:creationId xmlns:p14="http://schemas.microsoft.com/office/powerpoint/2010/main" xmlns="" val="2865601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33550" y="0"/>
            <a:ext cx="56769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751274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47638"/>
            <a:ext cx="8077200" cy="648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333044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D:\hinh HM hoc\Ro HM 17a.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869928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D:\hinh HM hoc\Ro HM 17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295253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D:\hinh HM hoc\Ro HM 17c.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975409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D:\hinh HM hoc\Ro HM 18a.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0321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D:\hinh HM hoc\Ro HM 18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962399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D:\hinh HM hoc\Ro HM 18c.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139012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D:\hinh HM hoc\Ro HM 18d.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9282252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400" y="457200"/>
            <a:ext cx="3351213"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451"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05400" y="533400"/>
            <a:ext cx="3344863" cy="298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452"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90600" y="3657600"/>
            <a:ext cx="3276600" cy="276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453" name="Picture 7"/>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419600" y="4495800"/>
            <a:ext cx="4533900" cy="75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06858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228600"/>
            <a:ext cx="5057775" cy="632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51675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ChangeArrowheads="1"/>
          </p:cNvSpPr>
          <p:nvPr/>
        </p:nvSpPr>
        <p:spPr bwMode="auto">
          <a:xfrm>
            <a:off x="322263" y="457200"/>
            <a:ext cx="8382000" cy="590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a:r>
              <a:rPr lang="en-US" sz="1800" dirty="0">
                <a:latin typeface="Arial" pitchFamily="34" charset="0"/>
                <a:cs typeface="Arial" pitchFamily="34" charset="0"/>
              </a:rPr>
              <a:t>Depending on their relationship with the </a:t>
            </a:r>
            <a:r>
              <a:rPr lang="en-US" sz="1800" dirty="0" smtClean="0">
                <a:latin typeface="Arial" pitchFamily="34" charset="0"/>
                <a:cs typeface="Arial" pitchFamily="34" charset="0"/>
              </a:rPr>
              <a:t>internal</a:t>
            </a:r>
            <a:r>
              <a:rPr lang="en-US" sz="1800" dirty="0">
                <a:latin typeface="Arial" pitchFamily="34" charset="0"/>
                <a:cs typeface="Arial" pitchFamily="34" charset="0"/>
              </a:rPr>
              <a:t> and external sphincter muscles, fistulae are classified into five types:</a:t>
            </a:r>
          </a:p>
          <a:p>
            <a:pPr algn="just"/>
            <a:r>
              <a:rPr lang="en-US" sz="1800" dirty="0">
                <a:latin typeface="Arial" pitchFamily="34" charset="0"/>
                <a:cs typeface="Arial" pitchFamily="34" charset="0"/>
              </a:rPr>
              <a:t>- </a:t>
            </a:r>
            <a:r>
              <a:rPr lang="en-US" sz="1800" dirty="0" err="1">
                <a:latin typeface="Arial" pitchFamily="34" charset="0"/>
                <a:cs typeface="Arial" pitchFamily="34" charset="0"/>
              </a:rPr>
              <a:t>Extrasphincteric</a:t>
            </a:r>
            <a:r>
              <a:rPr lang="en-US" sz="1800" dirty="0">
                <a:latin typeface="Arial" pitchFamily="34" charset="0"/>
                <a:cs typeface="Arial" pitchFamily="34" charset="0"/>
              </a:rPr>
              <a:t> fistulae begin at the rectum or sigmoid colon and proceed downward, through the </a:t>
            </a:r>
            <a:r>
              <a:rPr lang="en-US" sz="1800" dirty="0" err="1">
                <a:latin typeface="Arial" pitchFamily="34" charset="0"/>
                <a:cs typeface="Arial" pitchFamily="34" charset="0"/>
              </a:rPr>
              <a:t>levator</a:t>
            </a:r>
            <a:r>
              <a:rPr lang="en-US" sz="1800" dirty="0">
                <a:latin typeface="Arial" pitchFamily="34" charset="0"/>
                <a:cs typeface="Arial" pitchFamily="34" charset="0"/>
              </a:rPr>
              <a:t> </a:t>
            </a:r>
            <a:r>
              <a:rPr lang="en-US" sz="1800" dirty="0" err="1">
                <a:latin typeface="Arial" pitchFamily="34" charset="0"/>
                <a:cs typeface="Arial" pitchFamily="34" charset="0"/>
              </a:rPr>
              <a:t>ani</a:t>
            </a:r>
            <a:r>
              <a:rPr lang="en-US" sz="1800" dirty="0">
                <a:latin typeface="Arial" pitchFamily="34" charset="0"/>
                <a:cs typeface="Arial" pitchFamily="34" charset="0"/>
              </a:rPr>
              <a:t> muscles and open into the skin surrounding the anus. Note that this type does not arise from the dentate line (where the anal glands</a:t>
            </a:r>
            <a:r>
              <a:rPr lang="en-US" sz="1800" dirty="0">
                <a:latin typeface="Arial" pitchFamily="34" charset="0"/>
                <a:cs typeface="Arial" pitchFamily="34" charset="0"/>
                <a:hlinkClick r:id="rId2" tooltip="Anal gland"/>
              </a:rPr>
              <a:t> </a:t>
            </a:r>
            <a:r>
              <a:rPr lang="en-US" sz="1800" dirty="0">
                <a:latin typeface="Arial" pitchFamily="34" charset="0"/>
                <a:cs typeface="Arial" pitchFamily="34" charset="0"/>
              </a:rPr>
              <a:t>are located). Causes of this type could be from a rectal, pelvic or </a:t>
            </a:r>
            <a:r>
              <a:rPr lang="en-US" sz="1800" dirty="0" err="1">
                <a:latin typeface="Arial" pitchFamily="34" charset="0"/>
                <a:cs typeface="Arial" pitchFamily="34" charset="0"/>
              </a:rPr>
              <a:t>supralevator</a:t>
            </a:r>
            <a:r>
              <a:rPr lang="en-US" sz="1800" dirty="0">
                <a:latin typeface="Arial" pitchFamily="34" charset="0"/>
                <a:cs typeface="Arial" pitchFamily="34" charset="0"/>
              </a:rPr>
              <a:t> origin, usually secondary to </a:t>
            </a:r>
            <a:r>
              <a:rPr lang="en-US" sz="1800" dirty="0" err="1">
                <a:latin typeface="Arial" pitchFamily="34" charset="0"/>
                <a:cs typeface="Arial" pitchFamily="34" charset="0"/>
              </a:rPr>
              <a:t>Crohn’s</a:t>
            </a:r>
            <a:r>
              <a:rPr lang="en-US" sz="1800" dirty="0">
                <a:latin typeface="Arial" pitchFamily="34" charset="0"/>
                <a:cs typeface="Arial" pitchFamily="34" charset="0"/>
              </a:rPr>
              <a:t> disease or an inflammatory process such as </a:t>
            </a:r>
            <a:r>
              <a:rPr lang="en-US" sz="1800" dirty="0" err="1">
                <a:latin typeface="Arial" pitchFamily="34" charset="0"/>
                <a:cs typeface="Arial" pitchFamily="34" charset="0"/>
              </a:rPr>
              <a:t>appendiceal</a:t>
            </a:r>
            <a:r>
              <a:rPr lang="en-US" sz="1800" dirty="0">
                <a:latin typeface="Arial" pitchFamily="34" charset="0"/>
                <a:cs typeface="Arial" pitchFamily="34" charset="0"/>
              </a:rPr>
              <a:t> or </a:t>
            </a:r>
            <a:r>
              <a:rPr lang="en-US" sz="1800" dirty="0" err="1">
                <a:latin typeface="Arial" pitchFamily="34" charset="0"/>
                <a:cs typeface="Arial" pitchFamily="34" charset="0"/>
              </a:rPr>
              <a:t>diverticular</a:t>
            </a:r>
            <a:r>
              <a:rPr lang="en-US" sz="1800" dirty="0">
                <a:latin typeface="Arial" pitchFamily="34" charset="0"/>
                <a:cs typeface="Arial" pitchFamily="34" charset="0"/>
              </a:rPr>
              <a:t> abscesses.</a:t>
            </a:r>
          </a:p>
          <a:p>
            <a:pPr algn="just"/>
            <a:r>
              <a:rPr lang="en-US" sz="1800" dirty="0">
                <a:latin typeface="Arial" pitchFamily="34" charset="0"/>
                <a:cs typeface="Arial" pitchFamily="34" charset="0"/>
              </a:rPr>
              <a:t>- </a:t>
            </a:r>
            <a:r>
              <a:rPr lang="en-US" sz="1800" dirty="0" err="1">
                <a:latin typeface="Arial" pitchFamily="34" charset="0"/>
                <a:cs typeface="Arial" pitchFamily="34" charset="0"/>
              </a:rPr>
              <a:t>Suprasphincteric</a:t>
            </a:r>
            <a:r>
              <a:rPr lang="en-US" sz="1800" dirty="0">
                <a:latin typeface="Arial" pitchFamily="34" charset="0"/>
                <a:cs typeface="Arial" pitchFamily="34" charset="0"/>
              </a:rPr>
              <a:t> fistulae begin between the internal and external sphincter muscles, extend above and cross the </a:t>
            </a:r>
            <a:r>
              <a:rPr lang="en-US" sz="1800" dirty="0" err="1">
                <a:latin typeface="Arial" pitchFamily="34" charset="0"/>
                <a:cs typeface="Arial" pitchFamily="34" charset="0"/>
              </a:rPr>
              <a:t>puborectalis</a:t>
            </a:r>
            <a:r>
              <a:rPr lang="en-US" sz="1800" dirty="0">
                <a:latin typeface="Arial" pitchFamily="34" charset="0"/>
                <a:cs typeface="Arial" pitchFamily="34" charset="0"/>
              </a:rPr>
              <a:t> muscle, proceed downward between the </a:t>
            </a:r>
            <a:r>
              <a:rPr lang="en-US" sz="1800" dirty="0" err="1">
                <a:latin typeface="Arial" pitchFamily="34" charset="0"/>
                <a:cs typeface="Arial" pitchFamily="34" charset="0"/>
              </a:rPr>
              <a:t>puborectalis</a:t>
            </a:r>
            <a:r>
              <a:rPr lang="en-US" sz="1800" dirty="0">
                <a:latin typeface="Arial" pitchFamily="34" charset="0"/>
                <a:cs typeface="Arial" pitchFamily="34" charset="0"/>
              </a:rPr>
              <a:t> and </a:t>
            </a:r>
            <a:r>
              <a:rPr lang="en-US" sz="1800" dirty="0" err="1">
                <a:latin typeface="Arial" pitchFamily="34" charset="0"/>
                <a:cs typeface="Arial" pitchFamily="34" charset="0"/>
              </a:rPr>
              <a:t>levator</a:t>
            </a:r>
            <a:r>
              <a:rPr lang="en-US" sz="1800" dirty="0">
                <a:latin typeface="Arial" pitchFamily="34" charset="0"/>
                <a:cs typeface="Arial" pitchFamily="34" charset="0"/>
              </a:rPr>
              <a:t> </a:t>
            </a:r>
            <a:r>
              <a:rPr lang="en-US" sz="1800" dirty="0" err="1">
                <a:latin typeface="Arial" pitchFamily="34" charset="0"/>
                <a:cs typeface="Arial" pitchFamily="34" charset="0"/>
              </a:rPr>
              <a:t>ani</a:t>
            </a:r>
            <a:r>
              <a:rPr lang="en-US" sz="1800" dirty="0">
                <a:latin typeface="Arial" pitchFamily="34" charset="0"/>
                <a:cs typeface="Arial" pitchFamily="34" charset="0"/>
              </a:rPr>
              <a:t> muscles, and open an inch or more away from the anus</a:t>
            </a:r>
          </a:p>
          <a:p>
            <a:pPr algn="just"/>
            <a:r>
              <a:rPr lang="en-US" sz="1800" dirty="0">
                <a:latin typeface="Arial" pitchFamily="34" charset="0"/>
                <a:cs typeface="Arial" pitchFamily="34" charset="0"/>
              </a:rPr>
              <a:t>- </a:t>
            </a:r>
            <a:r>
              <a:rPr lang="en-US" sz="1800" dirty="0" err="1">
                <a:latin typeface="Arial" pitchFamily="34" charset="0"/>
                <a:cs typeface="Arial" pitchFamily="34" charset="0"/>
              </a:rPr>
              <a:t>Transphincteric</a:t>
            </a:r>
            <a:r>
              <a:rPr lang="en-US" sz="1800" dirty="0">
                <a:latin typeface="Arial" pitchFamily="34" charset="0"/>
                <a:cs typeface="Arial" pitchFamily="34" charset="0"/>
              </a:rPr>
              <a:t> fistulae begin between the internal and external sphincter muscles or behind the anus, cross the external sphincter muscle and open an inch or more away from the </a:t>
            </a:r>
            <a:r>
              <a:rPr lang="en-US" sz="1800" dirty="0" err="1">
                <a:latin typeface="Arial" pitchFamily="34" charset="0"/>
                <a:cs typeface="Arial" pitchFamily="34" charset="0"/>
              </a:rPr>
              <a:t>anusThese</a:t>
            </a:r>
            <a:r>
              <a:rPr lang="en-US" sz="1800" dirty="0">
                <a:latin typeface="Arial" pitchFamily="34" charset="0"/>
                <a:cs typeface="Arial" pitchFamily="34" charset="0"/>
              </a:rPr>
              <a:t> may take a 'U' shape and form multiple external openings. This is sometimes termed a 'horseshoe fistula.</a:t>
            </a:r>
          </a:p>
          <a:p>
            <a:pPr algn="just"/>
            <a:r>
              <a:rPr lang="en-US" sz="1800" dirty="0">
                <a:latin typeface="Arial" pitchFamily="34" charset="0"/>
                <a:cs typeface="Arial" pitchFamily="34" charset="0"/>
              </a:rPr>
              <a:t>- </a:t>
            </a:r>
            <a:r>
              <a:rPr lang="en-US" sz="1800" dirty="0" err="1">
                <a:latin typeface="Arial" pitchFamily="34" charset="0"/>
                <a:cs typeface="Arial" pitchFamily="34" charset="0"/>
              </a:rPr>
              <a:t>Intersphincteric</a:t>
            </a:r>
            <a:r>
              <a:rPr lang="en-US" sz="1800" dirty="0">
                <a:latin typeface="Arial" pitchFamily="34" charset="0"/>
                <a:cs typeface="Arial" pitchFamily="34" charset="0"/>
              </a:rPr>
              <a:t> fistulae begin between the internal and external sphincter muscles, pass through the internal sphincter muscle, and open very close to the anus.</a:t>
            </a:r>
          </a:p>
          <a:p>
            <a:pPr algn="just"/>
            <a:r>
              <a:rPr lang="en-US" sz="1800" dirty="0">
                <a:latin typeface="Arial" pitchFamily="34" charset="0"/>
                <a:cs typeface="Arial" pitchFamily="34" charset="0"/>
              </a:rPr>
              <a:t>- </a:t>
            </a:r>
            <a:r>
              <a:rPr lang="en-US" sz="1800" dirty="0" err="1">
                <a:latin typeface="Arial" pitchFamily="34" charset="0"/>
                <a:cs typeface="Arial" pitchFamily="34" charset="0"/>
              </a:rPr>
              <a:t>Submucosal</a:t>
            </a:r>
            <a:r>
              <a:rPr lang="en-US" sz="1800" dirty="0">
                <a:latin typeface="Arial" pitchFamily="34" charset="0"/>
                <a:cs typeface="Arial" pitchFamily="34" charset="0"/>
              </a:rPr>
              <a:t> fistulae pass superficially beneath the </a:t>
            </a:r>
            <a:r>
              <a:rPr lang="en-US" sz="1800" dirty="0" err="1">
                <a:latin typeface="Arial" pitchFamily="34" charset="0"/>
                <a:cs typeface="Arial" pitchFamily="34" charset="0"/>
              </a:rPr>
              <a:t>submucosa</a:t>
            </a:r>
            <a:r>
              <a:rPr lang="en-US" sz="1800" dirty="0">
                <a:latin typeface="Arial" pitchFamily="34" charset="0"/>
                <a:cs typeface="Arial" pitchFamily="34" charset="0"/>
              </a:rPr>
              <a:t> and do not cross either sphincter muscle</a:t>
            </a:r>
          </a:p>
        </p:txBody>
      </p:sp>
    </p:spTree>
    <p:extLst>
      <p:ext uri="{BB962C8B-B14F-4D97-AF65-F5344CB8AC3E}">
        <p14:creationId xmlns:p14="http://schemas.microsoft.com/office/powerpoint/2010/main" xmlns="" val="36523290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228600"/>
            <a:ext cx="5791200" cy="534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Rectangle 5"/>
          <p:cNvSpPr>
            <a:spLocks noChangeArrowheads="1"/>
          </p:cNvSpPr>
          <p:nvPr/>
        </p:nvSpPr>
        <p:spPr bwMode="auto">
          <a:xfrm>
            <a:off x="1447800" y="5791200"/>
            <a:ext cx="5943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US">
                <a:latin typeface="VNI-Avo" pitchFamily="2" charset="0"/>
              </a:rPr>
              <a:t>CAÉT ÑÖÔØNG ROØ TAÏO VAÏT DA</a:t>
            </a:r>
          </a:p>
          <a:p>
            <a:pPr algn="ctr"/>
            <a:r>
              <a:rPr lang="en-US">
                <a:latin typeface="VNI-Avo" pitchFamily="2" charset="0"/>
              </a:rPr>
              <a:t>(RECTAL ADVANCEMENT FLAP)</a:t>
            </a:r>
          </a:p>
        </p:txBody>
      </p:sp>
    </p:spTree>
    <p:extLst>
      <p:ext uri="{BB962C8B-B14F-4D97-AF65-F5344CB8AC3E}">
        <p14:creationId xmlns:p14="http://schemas.microsoft.com/office/powerpoint/2010/main" xmlns="" val="18801571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8600" y="228600"/>
            <a:ext cx="26670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3"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22613" y="228600"/>
            <a:ext cx="2820987" cy="475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4"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248400" y="228600"/>
            <a:ext cx="2743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525" name="Rectangle 7"/>
          <p:cNvSpPr>
            <a:spLocks noChangeArrowheads="1"/>
          </p:cNvSpPr>
          <p:nvPr/>
        </p:nvSpPr>
        <p:spPr bwMode="auto">
          <a:xfrm>
            <a:off x="1447800" y="5334000"/>
            <a:ext cx="6629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US" sz="3200">
                <a:latin typeface="VNI-Avo" pitchFamily="2" charset="0"/>
              </a:rPr>
              <a:t>BÔM KEO SINH HOÏC (FIBRIN GLUE)</a:t>
            </a:r>
          </a:p>
        </p:txBody>
      </p:sp>
    </p:spTree>
    <p:extLst>
      <p:ext uri="{BB962C8B-B14F-4D97-AF65-F5344CB8AC3E}">
        <p14:creationId xmlns:p14="http://schemas.microsoft.com/office/powerpoint/2010/main" xmlns="" val="39266516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800" y="381000"/>
            <a:ext cx="5486400"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Rectangle 5"/>
          <p:cNvSpPr>
            <a:spLocks noChangeArrowheads="1"/>
          </p:cNvSpPr>
          <p:nvPr/>
        </p:nvSpPr>
        <p:spPr bwMode="auto">
          <a:xfrm>
            <a:off x="1143000" y="5791200"/>
            <a:ext cx="6858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US">
                <a:latin typeface="VNI-Avo" pitchFamily="2" charset="0"/>
              </a:rPr>
              <a:t>COÄT DAÂY THUN (CUTTING SETON INJECTION)</a:t>
            </a:r>
          </a:p>
        </p:txBody>
      </p:sp>
    </p:spTree>
    <p:extLst>
      <p:ext uri="{BB962C8B-B14F-4D97-AF65-F5344CB8AC3E}">
        <p14:creationId xmlns:p14="http://schemas.microsoft.com/office/powerpoint/2010/main" xmlns="" val="11487110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685800" y="457200"/>
            <a:ext cx="7772400" cy="1295400"/>
          </a:xfrm>
        </p:spPr>
        <p:txBody>
          <a:bodyPr/>
          <a:lstStyle/>
          <a:p>
            <a:pPr eaLnBrk="1" hangingPunct="1"/>
            <a:r>
              <a:rPr lang="en-US" sz="5400" smtClean="0">
                <a:solidFill>
                  <a:srgbClr val="FFFF66"/>
                </a:solidFill>
                <a:latin typeface="VNI-Avo" pitchFamily="2" charset="0"/>
              </a:rPr>
              <a:t>ÑIEÀU TRÒ</a:t>
            </a:r>
          </a:p>
        </p:txBody>
      </p:sp>
      <p:sp>
        <p:nvSpPr>
          <p:cNvPr id="109571" name="Rectangle 3"/>
          <p:cNvSpPr>
            <a:spLocks noGrp="1" noChangeArrowheads="1"/>
          </p:cNvSpPr>
          <p:nvPr>
            <p:ph idx="1"/>
          </p:nvPr>
        </p:nvSpPr>
        <p:spPr/>
        <p:txBody>
          <a:bodyPr/>
          <a:lstStyle/>
          <a:p>
            <a:pPr eaLnBrk="1" hangingPunct="1">
              <a:buFont typeface="Wingdings" pitchFamily="2" charset="2"/>
              <a:buNone/>
            </a:pPr>
            <a:endParaRPr lang="en-US" smtClean="0"/>
          </a:p>
          <a:p>
            <a:pPr algn="ctr" eaLnBrk="1" hangingPunct="1">
              <a:buFont typeface="Wingdings" pitchFamily="2" charset="2"/>
              <a:buNone/>
            </a:pPr>
            <a:r>
              <a:rPr lang="en-US" sz="4000" smtClean="0">
                <a:latin typeface="VNI-Avo" pitchFamily="2" charset="0"/>
              </a:rPr>
              <a:t>Roø haäu moân hình moùng ngöïa:</a:t>
            </a:r>
          </a:p>
          <a:p>
            <a:pPr algn="ctr" eaLnBrk="1" hangingPunct="1">
              <a:buFont typeface="Wingdings" pitchFamily="2" charset="2"/>
              <a:buNone/>
            </a:pPr>
            <a:endParaRPr lang="en-US" sz="4000" smtClean="0">
              <a:latin typeface="VNI-Avo" pitchFamily="2" charset="0"/>
            </a:endParaRPr>
          </a:p>
          <a:p>
            <a:pPr algn="ctr" eaLnBrk="1" hangingPunct="1">
              <a:buFont typeface="Wingdings" pitchFamily="2" charset="2"/>
              <a:buNone/>
            </a:pPr>
            <a:r>
              <a:rPr lang="en-US" sz="4000" smtClean="0">
                <a:latin typeface="VNI-Avo" pitchFamily="2" charset="0"/>
              </a:rPr>
              <a:t>PT Hanley</a:t>
            </a:r>
          </a:p>
        </p:txBody>
      </p:sp>
    </p:spTree>
    <p:extLst>
      <p:ext uri="{BB962C8B-B14F-4D97-AF65-F5344CB8AC3E}">
        <p14:creationId xmlns:p14="http://schemas.microsoft.com/office/powerpoint/2010/main" xmlns="" val="1924628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2"/>
          <p:cNvSpPr>
            <a:spLocks noGrp="1"/>
          </p:cNvSpPr>
          <p:nvPr>
            <p:ph sz="half" idx="4294967295"/>
          </p:nvPr>
        </p:nvSpPr>
        <p:spPr>
          <a:xfrm>
            <a:off x="360363" y="990600"/>
            <a:ext cx="4821237" cy="4114800"/>
          </a:xfrm>
        </p:spPr>
        <p:txBody>
          <a:bodyPr rtlCol="0">
            <a:normAutofit lnSpcReduction="10000"/>
          </a:bodyPr>
          <a:lstStyle/>
          <a:p>
            <a:pPr eaLnBrk="1" fontAlgn="auto" hangingPunct="1">
              <a:spcAft>
                <a:spcPts val="0"/>
              </a:spcAft>
              <a:buFont typeface="Wingdings" pitchFamily="2" charset="2"/>
              <a:buNone/>
              <a:defRPr/>
            </a:pPr>
            <a:r>
              <a:rPr lang="en-US" sz="3600" b="1" smtClean="0">
                <a:solidFill>
                  <a:srgbClr val="FFFF00"/>
                </a:solidFill>
              </a:rPr>
              <a:t>Patrick H. Hanley </a:t>
            </a:r>
          </a:p>
          <a:p>
            <a:pPr eaLnBrk="1" fontAlgn="auto" hangingPunct="1">
              <a:spcAft>
                <a:spcPts val="0"/>
              </a:spcAft>
              <a:buFont typeface="Wingdings" pitchFamily="2" charset="2"/>
              <a:buNone/>
              <a:defRPr/>
            </a:pPr>
            <a:r>
              <a:rPr lang="en-US" sz="3600" smtClean="0">
                <a:solidFill>
                  <a:srgbClr val="FFFF00"/>
                </a:solidFill>
              </a:rPr>
              <a:t>(2/ 2/1909- 27/3/1994).</a:t>
            </a:r>
          </a:p>
          <a:p>
            <a:pPr eaLnBrk="1" fontAlgn="auto" hangingPunct="1">
              <a:spcAft>
                <a:spcPts val="0"/>
              </a:spcAft>
              <a:buFont typeface="Wingdings" pitchFamily="2" charset="2"/>
              <a:buNone/>
              <a:defRPr/>
            </a:pPr>
            <a:endParaRPr lang="en-US" sz="2400" smtClean="0">
              <a:solidFill>
                <a:srgbClr val="FFFF00"/>
              </a:solidFill>
            </a:endParaRPr>
          </a:p>
          <a:p>
            <a:pPr eaLnBrk="1" fontAlgn="auto" hangingPunct="1">
              <a:spcAft>
                <a:spcPts val="0"/>
              </a:spcAft>
              <a:buFont typeface="Wingdings" pitchFamily="2" charset="2"/>
              <a:buNone/>
              <a:defRPr/>
            </a:pPr>
            <a:r>
              <a:rPr lang="en-US" sz="2400" i="1" smtClean="0">
                <a:solidFill>
                  <a:srgbClr val="92D050"/>
                </a:solidFill>
              </a:rPr>
              <a:t>-“Conservative-Surgical Correction of Horseshoe Abscess and Fistula</a:t>
            </a:r>
            <a:r>
              <a:rPr lang="en-US" sz="2400" smtClean="0">
                <a:solidFill>
                  <a:srgbClr val="92D050"/>
                </a:solidFill>
              </a:rPr>
              <a:t>”, 1965.</a:t>
            </a:r>
          </a:p>
          <a:p>
            <a:pPr eaLnBrk="1" fontAlgn="auto" hangingPunct="1">
              <a:spcAft>
                <a:spcPts val="0"/>
              </a:spcAft>
              <a:buFontTx/>
              <a:buChar char="-"/>
              <a:defRPr/>
            </a:pPr>
            <a:r>
              <a:rPr lang="en-US" sz="2400" smtClean="0">
                <a:solidFill>
                  <a:srgbClr val="92D050"/>
                </a:solidFill>
              </a:rPr>
              <a:t>“</a:t>
            </a:r>
            <a:r>
              <a:rPr lang="en-US" sz="2400" i="1" smtClean="0">
                <a:solidFill>
                  <a:srgbClr val="92D050"/>
                </a:solidFill>
              </a:rPr>
              <a:t>Fistula-in-Ano: A Ten-year Follow-up Study of Horseshoe-abscess Fistula-in-Ano</a:t>
            </a:r>
            <a:r>
              <a:rPr lang="en-US" sz="2400" smtClean="0">
                <a:solidFill>
                  <a:srgbClr val="92D050"/>
                </a:solidFill>
              </a:rPr>
              <a:t>”, 1976.</a:t>
            </a:r>
          </a:p>
          <a:p>
            <a:pPr eaLnBrk="1" fontAlgn="auto" hangingPunct="1">
              <a:spcAft>
                <a:spcPts val="0"/>
              </a:spcAft>
              <a:buFont typeface="Wingdings" pitchFamily="2" charset="2"/>
              <a:buNone/>
              <a:defRPr/>
            </a:pPr>
            <a:r>
              <a:rPr lang="en-US" sz="2400" smtClean="0">
                <a:solidFill>
                  <a:srgbClr val="92D050"/>
                </a:solidFill>
              </a:rPr>
              <a:t>     </a:t>
            </a:r>
          </a:p>
          <a:p>
            <a:pPr eaLnBrk="1" fontAlgn="auto" hangingPunct="1">
              <a:spcAft>
                <a:spcPts val="0"/>
              </a:spcAft>
              <a:buFont typeface="Wingdings" pitchFamily="2" charset="2"/>
              <a:buNone/>
              <a:defRPr/>
            </a:pPr>
            <a:endParaRPr lang="en-US" sz="2800" smtClean="0">
              <a:solidFill>
                <a:srgbClr val="C00000"/>
              </a:solidFill>
            </a:endParaRPr>
          </a:p>
        </p:txBody>
      </p:sp>
      <p:pic>
        <p:nvPicPr>
          <p:cNvPr id="110595" name="Content Placeholder 4"/>
          <p:cNvPicPr>
            <a:picLocks noGrp="1"/>
          </p:cNvPicPr>
          <p:nvPr>
            <p:ph sz="half" idx="4294967295"/>
          </p:nvPr>
        </p:nvPicPr>
        <p:blipFill>
          <a:blip r:embed="rId2">
            <a:extLst>
              <a:ext uri="{28A0092B-C50C-407E-A947-70E740481C1C}">
                <a14:useLocalDpi xmlns:a14="http://schemas.microsoft.com/office/drawing/2010/main" xmlns="" val="0"/>
              </a:ext>
            </a:extLst>
          </a:blip>
          <a:srcRect/>
          <a:stretch>
            <a:fillRect/>
          </a:stretch>
        </p:blipFill>
        <p:spPr>
          <a:xfrm>
            <a:off x="5257800" y="762000"/>
            <a:ext cx="3581400" cy="4800600"/>
          </a:xfrm>
        </p:spPr>
      </p:pic>
    </p:spTree>
    <p:extLst>
      <p:ext uri="{BB962C8B-B14F-4D97-AF65-F5344CB8AC3E}">
        <p14:creationId xmlns:p14="http://schemas.microsoft.com/office/powerpoint/2010/main" xmlns="" val="30719889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y khoa\giaiphau vung chau\ro hm.jpg"/>
          <p:cNvPicPr>
            <a:picLocks noGrp="1"/>
          </p:cNvPicPr>
          <p:nvPr>
            <p:ph idx="1"/>
          </p:nvPr>
        </p:nvPicPr>
        <p:blipFill>
          <a:blip r:embed="rId2"/>
          <a:srcRect r="314"/>
          <a:stretch>
            <a:fillRect/>
          </a:stretch>
        </p:blipFill>
        <p:spPr>
          <a:xfrm>
            <a:off x="304800" y="304800"/>
            <a:ext cx="8534400" cy="6096000"/>
          </a:xfrm>
          <a:effectLst>
            <a:outerShdw blurRad="190500" algn="tl" rotWithShape="0">
              <a:srgbClr val="000000">
                <a:alpha val="70000"/>
              </a:srgbClr>
            </a:outerShdw>
          </a:effectLst>
        </p:spPr>
      </p:pic>
    </p:spTree>
    <p:extLst>
      <p:ext uri="{BB962C8B-B14F-4D97-AF65-F5344CB8AC3E}">
        <p14:creationId xmlns:p14="http://schemas.microsoft.com/office/powerpoint/2010/main" xmlns="" val="12535969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4600" y="228600"/>
            <a:ext cx="3454400" cy="542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Rectangle 5"/>
          <p:cNvSpPr>
            <a:spLocks noChangeArrowheads="1"/>
          </p:cNvSpPr>
          <p:nvPr/>
        </p:nvSpPr>
        <p:spPr bwMode="auto">
          <a:xfrm>
            <a:off x="2057400" y="5930900"/>
            <a:ext cx="4951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VNI-Avo" pitchFamily="2" charset="0"/>
              </a:rPr>
              <a:t>ÑIEÀU TRÒ ABSCESS MOÙNG NGÖÏA</a:t>
            </a:r>
          </a:p>
        </p:txBody>
      </p:sp>
    </p:spTree>
    <p:extLst>
      <p:ext uri="{BB962C8B-B14F-4D97-AF65-F5344CB8AC3E}">
        <p14:creationId xmlns:p14="http://schemas.microsoft.com/office/powerpoint/2010/main" xmlns="" val="27610432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381000"/>
            <a:ext cx="8439150" cy="536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7" name="Rectangle 5"/>
          <p:cNvSpPr>
            <a:spLocks noChangeArrowheads="1"/>
          </p:cNvSpPr>
          <p:nvPr/>
        </p:nvSpPr>
        <p:spPr bwMode="auto">
          <a:xfrm>
            <a:off x="762000" y="5943600"/>
            <a:ext cx="78486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US">
                <a:latin typeface="VNI-Avo" pitchFamily="2" charset="0"/>
              </a:rPr>
              <a:t>ÑIEÀU TRÒ ABSCESS MOÙNG NGÖÏA</a:t>
            </a:r>
          </a:p>
        </p:txBody>
      </p:sp>
    </p:spTree>
    <p:extLst>
      <p:ext uri="{BB962C8B-B14F-4D97-AF65-F5344CB8AC3E}">
        <p14:creationId xmlns:p14="http://schemas.microsoft.com/office/powerpoint/2010/main" xmlns="" val="41311990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382000" cy="3810000"/>
          </a:xfrm>
        </p:spPr>
        <p:txBody>
          <a:bodyPr rtlCol="0">
            <a:normAutofit/>
          </a:bodyPr>
          <a:lstStyle/>
          <a:p>
            <a:pPr eaLnBrk="1" fontAlgn="auto" hangingPunct="1">
              <a:lnSpc>
                <a:spcPct val="200000"/>
              </a:lnSpc>
              <a:spcAft>
                <a:spcPts val="0"/>
              </a:spcAft>
              <a:defRPr/>
            </a:pPr>
            <a:r>
              <a:rPr lang="en-US" dirty="0" smtClean="0">
                <a:solidFill>
                  <a:srgbClr val="FFFF00"/>
                </a:solidFill>
                <a:latin typeface="Arial" pitchFamily="34" charset="0"/>
                <a:cs typeface="Arial" pitchFamily="34" charset="0"/>
              </a:rPr>
              <a:t>PHẪU THUẬT LIFT</a:t>
            </a:r>
            <a:br>
              <a:rPr lang="en-US" dirty="0" smtClean="0">
                <a:solidFill>
                  <a:srgbClr val="FFFF00"/>
                </a:solidFill>
                <a:latin typeface="Arial" pitchFamily="34" charset="0"/>
                <a:cs typeface="Arial" pitchFamily="34" charset="0"/>
              </a:rPr>
            </a:br>
            <a:r>
              <a:rPr lang="en-US" sz="3600" dirty="0" smtClean="0">
                <a:solidFill>
                  <a:srgbClr val="FFFF00"/>
                </a:solidFill>
                <a:latin typeface="Arial" pitchFamily="34" charset="0"/>
                <a:cs typeface="Arial" pitchFamily="34" charset="0"/>
              </a:rPr>
              <a:t>(LIGATION OF INTERSPHINCTERIC FISTULA TRACT)</a:t>
            </a:r>
            <a:endParaRPr lang="en-US" dirty="0"/>
          </a:p>
        </p:txBody>
      </p:sp>
      <p:sp>
        <p:nvSpPr>
          <p:cNvPr id="3" name="Rectangle 2"/>
          <p:cNvSpPr/>
          <p:nvPr/>
        </p:nvSpPr>
        <p:spPr>
          <a:xfrm>
            <a:off x="1295400" y="3899118"/>
            <a:ext cx="6705600" cy="1815882"/>
          </a:xfrm>
          <a:prstGeom prst="rect">
            <a:avLst/>
          </a:prstGeom>
        </p:spPr>
        <p:txBody>
          <a:bodyPr wrap="square">
            <a:spAutoFit/>
          </a:bodyPr>
          <a:lstStyle/>
          <a:p>
            <a:pPr algn="just"/>
            <a:r>
              <a:rPr lang="vi-VN" sz="2800" dirty="0" smtClean="0">
                <a:latin typeface="Arial" pitchFamily="34" charset="0"/>
                <a:cs typeface="Arial" pitchFamily="34" charset="0"/>
              </a:rPr>
              <a:t>Năm 2007, Rojanasakul</a:t>
            </a:r>
            <a:r>
              <a:rPr lang="en-US" sz="2800" dirty="0" smtClean="0">
                <a:latin typeface="Arial" pitchFamily="34" charset="0"/>
                <a:cs typeface="Arial" pitchFamily="34" charset="0"/>
              </a:rPr>
              <a:t> </a:t>
            </a:r>
            <a:r>
              <a:rPr lang="vi-VN" sz="2800" dirty="0" smtClean="0">
                <a:latin typeface="Arial" pitchFamily="34" charset="0"/>
                <a:cs typeface="Arial" pitchFamily="34" charset="0"/>
              </a:rPr>
              <a:t>giới thiệu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phương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pháp</a:t>
            </a:r>
            <a:r>
              <a:rPr lang="en-US" sz="2800" dirty="0" smtClean="0">
                <a:latin typeface="Arial" pitchFamily="34" charset="0"/>
                <a:cs typeface="Arial" pitchFamily="34" charset="0"/>
              </a:rPr>
              <a:t> </a:t>
            </a:r>
            <a:r>
              <a:rPr lang="vi-VN" sz="2800" dirty="0" smtClean="0">
                <a:latin typeface="Arial" pitchFamily="34" charset="0"/>
                <a:cs typeface="Arial" pitchFamily="34" charset="0"/>
              </a:rPr>
              <a:t>LIFT. Nguyên tắc là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khâu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lỗ</a:t>
            </a:r>
            <a:r>
              <a:rPr lang="en-US" sz="2800" dirty="0" smtClean="0">
                <a:latin typeface="Arial" pitchFamily="34" charset="0"/>
                <a:cs typeface="Arial" pitchFamily="34" charset="0"/>
              </a:rPr>
              <a:t> </a:t>
            </a:r>
            <a:r>
              <a:rPr lang="vi-VN" sz="2800" dirty="0" smtClean="0">
                <a:latin typeface="Arial" pitchFamily="34" charset="0"/>
                <a:cs typeface="Arial" pitchFamily="34" charset="0"/>
              </a:rPr>
              <a:t>rò trong </a:t>
            </a:r>
            <a:r>
              <a:rPr lang="en-US" sz="2800" dirty="0" smtClean="0">
                <a:latin typeface="Arial" pitchFamily="34" charset="0"/>
                <a:cs typeface="Arial" pitchFamily="34" charset="0"/>
              </a:rPr>
              <a:t>ở </a:t>
            </a:r>
            <a:r>
              <a:rPr lang="en-US" sz="2800" dirty="0" err="1" smtClean="0">
                <a:latin typeface="Arial" pitchFamily="34" charset="0"/>
                <a:cs typeface="Arial" pitchFamily="34" charset="0"/>
              </a:rPr>
              <a:t>ống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hậu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môn</a:t>
            </a:r>
            <a:r>
              <a:rPr lang="vi-VN" sz="2800" dirty="0" smtClean="0">
                <a:latin typeface="Arial" pitchFamily="34" charset="0"/>
                <a:cs typeface="Arial" pitchFamily="34" charset="0"/>
              </a:rPr>
              <a:t>. Sau thắt hai bên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đường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rò</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đường</a:t>
            </a:r>
            <a:r>
              <a:rPr lang="vi-VN" sz="2800" dirty="0" smtClean="0">
                <a:latin typeface="Arial" pitchFamily="34" charset="0"/>
                <a:cs typeface="Arial" pitchFamily="34" charset="0"/>
              </a:rPr>
              <a:t> rò</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được</a:t>
            </a:r>
            <a:r>
              <a:rPr lang="vi-VN" sz="2800" dirty="0" smtClean="0">
                <a:latin typeface="Arial" pitchFamily="34" charset="0"/>
                <a:cs typeface="Arial" pitchFamily="34" charset="0"/>
              </a:rPr>
              <a:t> cắt</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ra</a:t>
            </a:r>
            <a:r>
              <a:rPr lang="vi-VN" sz="2800" dirty="0" smtClean="0">
                <a:latin typeface="Arial" pitchFamily="34" charset="0"/>
                <a:cs typeface="Arial" pitchFamily="34" charset="0"/>
              </a:rPr>
              <a:t>.</a:t>
            </a:r>
            <a:endParaRPr lang="en-US" sz="2800" dirty="0"/>
          </a:p>
        </p:txBody>
      </p:sp>
    </p:spTree>
    <p:extLst>
      <p:ext uri="{BB962C8B-B14F-4D97-AF65-F5344CB8AC3E}">
        <p14:creationId xmlns:p14="http://schemas.microsoft.com/office/powerpoint/2010/main" xmlns="" val="364403745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rtlCol="0">
            <a:normAutofit/>
          </a:bodyPr>
          <a:lstStyle/>
          <a:p>
            <a:pPr marL="54864" eaLnBrk="1" fontAlgn="auto" hangingPunct="1">
              <a:spcAft>
                <a:spcPts val="0"/>
              </a:spcAft>
              <a:defRPr/>
            </a:pPr>
            <a:r>
              <a:rPr lang="en-US">
                <a:latin typeface="Arial" pitchFamily="34" charset="0"/>
                <a:cs typeface="Arial" pitchFamily="34" charset="0"/>
              </a:rPr>
              <a:t>PHẪU THUẬT LIFT</a:t>
            </a:r>
            <a:endParaRPr lang="vi-VN">
              <a:solidFill>
                <a:schemeClr val="tx2">
                  <a:tint val="100000"/>
                  <a:shade val="90000"/>
                  <a:satMod val="250000"/>
                  <a:alpha val="100000"/>
                </a:schemeClr>
              </a:solidFill>
              <a:latin typeface="Arial" pitchFamily="34" charset="0"/>
              <a:cs typeface="Arial" pitchFamily="34" charset="0"/>
            </a:endParaRPr>
          </a:p>
        </p:txBody>
      </p:sp>
      <p:pic>
        <p:nvPicPr>
          <p:cNvPr id="115715" name="Content Placeholder 3" descr="D:\Work\LIFT\ranh gian co that copy.jpg"/>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228600" y="1295400"/>
            <a:ext cx="4267200" cy="2971800"/>
          </a:xfrm>
        </p:spPr>
      </p:pic>
      <p:pic>
        <p:nvPicPr>
          <p:cNvPr id="115716" name="Picture 4" descr="D:\Work\LIFT\Boc tach GCT copy.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72000" y="3124200"/>
            <a:ext cx="434340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2785849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1767</Words>
  <Application>Microsoft Office PowerPoint</Application>
  <PresentationFormat>On-screen Show (4:3)</PresentationFormat>
  <Paragraphs>248</Paragraphs>
  <Slides>119</Slides>
  <Notes>24</Notes>
  <HiddenSlides>0</HiddenSlides>
  <MMClips>1</MMClips>
  <ScaleCrop>false</ScaleCrop>
  <HeadingPairs>
    <vt:vector size="4" baseType="variant">
      <vt:variant>
        <vt:lpstr>Theme</vt:lpstr>
      </vt:variant>
      <vt:variant>
        <vt:i4>1</vt:i4>
      </vt:variant>
      <vt:variant>
        <vt:lpstr>Slide Titles</vt:lpstr>
      </vt:variant>
      <vt:variant>
        <vt:i4>119</vt:i4>
      </vt:variant>
    </vt:vector>
  </HeadingPairs>
  <TitlesOfParts>
    <vt:vector size="120" baseType="lpstr">
      <vt:lpstr>Office Theme</vt:lpstr>
      <vt:lpstr>RÒ HẬU MÔN</vt:lpstr>
      <vt:lpstr>MỤC TIÊU BÀI GIẢNG</vt:lpstr>
      <vt:lpstr>ĐẶT VẤN ĐỀ</vt:lpstr>
      <vt:lpstr>Áp xe quanh hậu môn và rò hậu môn là do cùng nguyên nhân và thể hiện trên lâm sàng 2 dạng : áp xe ở dạng cấp tính và rò ở dạng mạn tính .</vt:lpstr>
      <vt:lpstr>Classification fistulo-ano</vt:lpstr>
      <vt:lpstr>Slide 6</vt:lpstr>
      <vt:lpstr>Park's classification</vt:lpstr>
      <vt:lpstr>Slide 8</vt:lpstr>
      <vt:lpstr>Slide 9</vt:lpstr>
      <vt:lpstr>St James's University Hospital Classification</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Garg classification</vt:lpstr>
      <vt:lpstr>NGUYEÂN NHAÂN</vt:lpstr>
      <vt:lpstr>Rò hậu môn do lao</vt:lpstr>
      <vt:lpstr>Slide 38</vt:lpstr>
      <vt:lpstr>Slide 39</vt:lpstr>
      <vt:lpstr>SINH BEÄNH HOÏC</vt:lpstr>
      <vt:lpstr>SINH BEÄNH HOÏC</vt:lpstr>
      <vt:lpstr>Slide 42</vt:lpstr>
      <vt:lpstr>Slide 43</vt:lpstr>
      <vt:lpstr>SINH BEÄNH HOÏC</vt:lpstr>
      <vt:lpstr>SINH BEÄNH HOÏC</vt:lpstr>
      <vt:lpstr>SINH BEÄNH HOÏC</vt:lpstr>
      <vt:lpstr>Slide 47</vt:lpstr>
      <vt:lpstr>CHAÅN ÑOAÙN</vt:lpstr>
      <vt:lpstr>CHAÅN ÑOAÙN</vt:lpstr>
      <vt:lpstr>ÑÒNH LUAÄT GOODSALL</vt:lpstr>
      <vt:lpstr>Slide 51</vt:lpstr>
      <vt:lpstr>CHAÅN ÑOAÙN HÌNH AÛNH</vt:lpstr>
      <vt:lpstr>CHUÏP ÑÖÔØNG ROØ  CAÛN QUANG</vt:lpstr>
      <vt:lpstr>Slide 54</vt:lpstr>
      <vt:lpstr>Slide 55</vt:lpstr>
      <vt:lpstr>Slide 56</vt:lpstr>
      <vt:lpstr>Slide 57</vt:lpstr>
      <vt:lpstr>AES (Sieâu aâm haäu moân)</vt:lpstr>
      <vt:lpstr>Slide 59</vt:lpstr>
      <vt:lpstr>Slide 60</vt:lpstr>
      <vt:lpstr>Slide 61</vt:lpstr>
      <vt:lpstr>Slide 62</vt:lpstr>
      <vt:lpstr>Slide 63</vt:lpstr>
      <vt:lpstr>Slide 64</vt:lpstr>
      <vt:lpstr>Slide 65</vt:lpstr>
      <vt:lpstr>Slide 66</vt:lpstr>
      <vt:lpstr>Slide 67</vt:lpstr>
      <vt:lpstr>MRI (Coäng höôûng töø)</vt:lpstr>
      <vt:lpstr>Slide 69</vt:lpstr>
      <vt:lpstr>Slide 70</vt:lpstr>
      <vt:lpstr>Slide 71</vt:lpstr>
      <vt:lpstr>Slide 72</vt:lpstr>
      <vt:lpstr>Slide 73</vt:lpstr>
      <vt:lpstr>Slide 74</vt:lpstr>
      <vt:lpstr>Slide 75</vt:lpstr>
      <vt:lpstr>Slide 76</vt:lpstr>
      <vt:lpstr>ÑIEÀU TRÒ</vt:lpstr>
      <vt:lpstr>Slide 78</vt:lpstr>
      <vt:lpstr>CAÙC PP ÑIEÀU TRÒ </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ÑIEÀU TRÒ</vt:lpstr>
      <vt:lpstr>Slide 94</vt:lpstr>
      <vt:lpstr>Slide 95</vt:lpstr>
      <vt:lpstr>Slide 96</vt:lpstr>
      <vt:lpstr>Slide 97</vt:lpstr>
      <vt:lpstr>PHẪU THUẬT LIFT (LIGATION OF INTERSPHINCTERIC FISTULA TRACT)</vt:lpstr>
      <vt:lpstr>PHẪU THUẬT LIFT</vt:lpstr>
      <vt:lpstr>PHẪU THUẬT LIFT</vt:lpstr>
      <vt:lpstr>PHẪU THUẬT LIFT</vt:lpstr>
      <vt:lpstr>PHẪU THUẬT LIFT</vt:lpstr>
      <vt:lpstr>PHẪU THUẬT LIFT</vt:lpstr>
      <vt:lpstr>Slide 104</vt:lpstr>
      <vt:lpstr>Slide 105</vt:lpstr>
      <vt:lpstr>Slide 106</vt:lpstr>
      <vt:lpstr>Slide 107</vt:lpstr>
      <vt:lpstr>Slide 108</vt:lpstr>
      <vt:lpstr>Slide 109</vt:lpstr>
      <vt:lpstr>Slide 110</vt:lpstr>
      <vt:lpstr>Slide 111</vt:lpstr>
      <vt:lpstr>Slide 112</vt:lpstr>
      <vt:lpstr>KẾT LUẬN</vt:lpstr>
      <vt:lpstr>REFERENCES</vt:lpstr>
      <vt:lpstr>Slide 115</vt:lpstr>
      <vt:lpstr>Slide 116</vt:lpstr>
      <vt:lpstr>Slide 117</vt:lpstr>
      <vt:lpstr>Slide 118</vt:lpstr>
      <vt:lpstr>Slide 119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Share10s</dc:creator>
  <cp:lastModifiedBy>Hung</cp:lastModifiedBy>
  <cp:revision>11</cp:revision>
  <dcterms:created xsi:type="dcterms:W3CDTF">2020-07-19T12:39:17Z</dcterms:created>
  <dcterms:modified xsi:type="dcterms:W3CDTF">2022-09-08T13:47:24Z</dcterms:modified>
</cp:coreProperties>
</file>